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2"/>
  </p:notesMasterIdLst>
  <p:sldIdLst>
    <p:sldId id="256" r:id="rId2"/>
    <p:sldId id="258" r:id="rId3"/>
    <p:sldId id="280" r:id="rId4"/>
    <p:sldId id="281" r:id="rId5"/>
    <p:sldId id="282" r:id="rId6"/>
    <p:sldId id="283" r:id="rId7"/>
    <p:sldId id="285" r:id="rId8"/>
    <p:sldId id="284" r:id="rId9"/>
    <p:sldId id="286" r:id="rId10"/>
    <p:sldId id="296" r:id="rId11"/>
    <p:sldId id="287" r:id="rId12"/>
    <p:sldId id="288" r:id="rId13"/>
    <p:sldId id="289" r:id="rId14"/>
    <p:sldId id="290" r:id="rId15"/>
    <p:sldId id="291" r:id="rId16"/>
    <p:sldId id="292" r:id="rId17"/>
    <p:sldId id="297" r:id="rId18"/>
    <p:sldId id="293" r:id="rId19"/>
    <p:sldId id="294" r:id="rId20"/>
    <p:sldId id="295"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tes, Emily S. (CDC/DDID/NCEZID/DGMQ)" initials="JES(" lastIdx="7" clrIdx="0">
    <p:extLst>
      <p:ext uri="{19B8F6BF-5375-455C-9EA6-DF929625EA0E}">
        <p15:presenceInfo xmlns:p15="http://schemas.microsoft.com/office/powerpoint/2012/main" userId="S-1-5-21-1207783550-2075000910-922709458-221121" providerId="AD"/>
      </p:ext>
    </p:extLst>
  </p:cmAuthor>
  <p:cmAuthor id="2" name="Cohen, Nicole (Nicky) (CDC/OID/NCEZID)" initials="NC" lastIdx="17" clrIdx="1">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3313" autoAdjust="0"/>
  </p:normalViewPr>
  <p:slideViewPr>
    <p:cSldViewPr snapToGrid="0">
      <p:cViewPr varScale="1">
        <p:scale>
          <a:sx n="46" d="100"/>
          <a:sy n="46" d="100"/>
        </p:scale>
        <p:origin x="134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Coordinated and Timely Response </a:t>
            </a:r>
          </a:p>
          <a:p>
            <a:r>
              <a:rPr lang="en-US" sz="1200" kern="1200" dirty="0">
                <a:solidFill>
                  <a:schemeClr val="tx1"/>
                </a:solidFill>
                <a:effectLst/>
                <a:latin typeface="+mn-lt"/>
                <a:ea typeface="+mn-ea"/>
                <a:cs typeface="+mn-cs"/>
              </a:rPr>
              <a:t>The implementation of public health response measures is a multi-agency effort. As such, the measures implemented by the agencies should be well coordinated to avoid confusion, inconsistencies, and duplication of resources. Consideration should be given to the possibility that measures may need to be very rapidly deployed and implemented.</a:t>
            </a:r>
          </a:p>
          <a:p>
            <a:endParaRPr lang="en-US" dirty="0"/>
          </a:p>
          <a:p>
            <a:pPr lvl="0"/>
            <a:r>
              <a:rPr lang="en-US" sz="1200" b="1" kern="1200" dirty="0">
                <a:solidFill>
                  <a:schemeClr val="tx1"/>
                </a:solidFill>
                <a:effectLst/>
                <a:latin typeface="+mn-lt"/>
                <a:ea typeface="+mn-ea"/>
                <a:cs typeface="+mn-cs"/>
              </a:rPr>
              <a:t>Effective and Sustainable Measures</a:t>
            </a:r>
          </a:p>
          <a:p>
            <a:r>
              <a:rPr lang="en-US" sz="1200" kern="1200" dirty="0">
                <a:solidFill>
                  <a:schemeClr val="tx1"/>
                </a:solidFill>
                <a:effectLst/>
                <a:latin typeface="+mn-lt"/>
                <a:ea typeface="+mn-ea"/>
                <a:cs typeface="+mn-cs"/>
              </a:rPr>
              <a:t>Response to a suspected communicable disease event may continue over a prolonged period. Measures adopted should be effective and—at the same time—sustainable until the situation dissipates. As the situation evolves, measures may have to be increased (e.g., surge staffing and scaling up surveillance measures) or decreased depending on the level of the risk. Public health measures should be commensurate with the risk level.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Minimal Inconvenience to Travelers or Disruption of Trade</a:t>
            </a:r>
          </a:p>
          <a:p>
            <a:r>
              <a:rPr lang="en-US" sz="1200" kern="1200" dirty="0">
                <a:solidFill>
                  <a:schemeClr val="tx1"/>
                </a:solidFill>
                <a:effectLst/>
                <a:latin typeface="+mn-lt"/>
                <a:ea typeface="+mn-ea"/>
                <a:cs typeface="+mn-cs"/>
              </a:rPr>
              <a:t>Processes and public health response measures introduced during a communicable disease event should be targeted at containing the event (e.g., minimizing the impact of the event) and mitigating the risks to additional travelers and staff. Care should be given to minimize inconvenience to all travelers and to prevent unwarranted travel and trade restrictions, as stated in the World Health Organization’s International Health Regulations (IHR, 2005).</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Rapid Return to Steady State as the Event Subsides</a:t>
            </a:r>
          </a:p>
          <a:p>
            <a:r>
              <a:rPr lang="en-US" sz="1200" kern="1200" dirty="0">
                <a:solidFill>
                  <a:schemeClr val="tx1"/>
                </a:solidFill>
                <a:effectLst/>
                <a:latin typeface="+mn-lt"/>
                <a:ea typeface="+mn-ea"/>
                <a:cs typeface="+mn-cs"/>
              </a:rPr>
              <a:t>As an event response diminishes, returning agency operations to steady state is a priority. For extended responses, criteria for de-escalation may need to be developed. Additional associated processes for scaling down the emergency measures may also be needed to ensure the return to routine operations is commensurate with the reduction in health risk.</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1125318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Question and Answer:</a:t>
            </a:r>
            <a:r>
              <a:rPr lang="en-US" b="0" dirty="0"/>
              <a:t> Ask participants their opinions on when you would activate the PHERP. Get responses, and then continue with this slide.</a:t>
            </a:r>
          </a:p>
          <a:p>
            <a:endParaRPr lang="en-US" b="0" dirty="0"/>
          </a:p>
          <a:p>
            <a:endParaRPr lang="en-US" b="0" dirty="0"/>
          </a:p>
          <a:p>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696125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dirty="0"/>
          </a:p>
        </p:txBody>
      </p:sp>
    </p:spTree>
    <p:extLst>
      <p:ext uri="{BB962C8B-B14F-4D97-AF65-F5344CB8AC3E}">
        <p14:creationId xmlns:p14="http://schemas.microsoft.com/office/powerpoint/2010/main" val="1229925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dirty="0"/>
          </a:p>
        </p:txBody>
      </p:sp>
    </p:spTree>
    <p:extLst>
      <p:ext uri="{BB962C8B-B14F-4D97-AF65-F5344CB8AC3E}">
        <p14:creationId xmlns:p14="http://schemas.microsoft.com/office/powerpoint/2010/main" val="2241613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Question and Answer: </a:t>
            </a:r>
            <a:r>
              <a:rPr lang="en-US" b="0" dirty="0"/>
              <a:t> Ask participants if their POE has an EOC and how they communicate with them (wait for responses). Then ask them if they have ever communicated with a national EOC or a regional EOC for guidance.</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dirty="0"/>
          </a:p>
        </p:txBody>
      </p:sp>
    </p:spTree>
    <p:extLst>
      <p:ext uri="{BB962C8B-B14F-4D97-AF65-F5344CB8AC3E}">
        <p14:creationId xmlns:p14="http://schemas.microsoft.com/office/powerpoint/2010/main" val="12783531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18</a:t>
            </a:fld>
            <a:endParaRPr lang="en-US" dirty="0"/>
          </a:p>
        </p:txBody>
      </p:sp>
    </p:spTree>
    <p:extLst>
      <p:ext uri="{BB962C8B-B14F-4D97-AF65-F5344CB8AC3E}">
        <p14:creationId xmlns:p14="http://schemas.microsoft.com/office/powerpoint/2010/main" val="2929235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19</a:t>
            </a:fld>
            <a:endParaRPr lang="en-US" dirty="0"/>
          </a:p>
        </p:txBody>
      </p:sp>
    </p:spTree>
    <p:extLst>
      <p:ext uri="{BB962C8B-B14F-4D97-AF65-F5344CB8AC3E}">
        <p14:creationId xmlns:p14="http://schemas.microsoft.com/office/powerpoint/2010/main" val="2140005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get started, I want to bring back a table we used previously in the training: the difference between a SOP and a PHERP. Today we are going to almost exclusively look at the PHERP.</a:t>
            </a:r>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313750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3141085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2130952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264911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PHERP Template:</a:t>
            </a:r>
            <a:r>
              <a:rPr lang="en-US" b="0" dirty="0"/>
              <a:t> Ask participants to take out PHERP template introduction and template in their workbooks for the following slides </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1454830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756659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39287602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a:t>Planning for Sustained Emergencies Part II </a:t>
            </a:r>
          </a:p>
        </p:txBody>
      </p:sp>
      <p:sp>
        <p:nvSpPr>
          <p:cNvPr id="3" name="Subtitle 2"/>
          <p:cNvSpPr>
            <a:spLocks noGrp="1"/>
          </p:cNvSpPr>
          <p:nvPr>
            <p:ph type="subTitle" idx="1"/>
          </p:nvPr>
        </p:nvSpPr>
        <p:spPr>
          <a:xfrm>
            <a:off x="1154955" y="4777379"/>
            <a:ext cx="9998466" cy="1612131"/>
          </a:xfrm>
        </p:spPr>
        <p:txBody>
          <a:bodyPr/>
          <a:lstStyle/>
          <a:p>
            <a:r>
              <a:rPr lang="en-US" dirty="0"/>
              <a:t>Overview and usage of a public health emergency Response plan (PHERP)</a:t>
            </a:r>
          </a:p>
          <a:p>
            <a:r>
              <a:rPr lang="en-US" dirty="0"/>
              <a:t>Master training program</a:t>
            </a:r>
          </a:p>
          <a:p>
            <a:r>
              <a:rPr lang="en-US" dirty="0"/>
              <a:t>[</a:t>
            </a:r>
            <a:r>
              <a:rPr lang="en-US" dirty="0">
                <a:solidFill>
                  <a:srgbClr val="FF0000"/>
                </a:solidFill>
              </a:rPr>
              <a:t>date</a:t>
            </a:r>
            <a:r>
              <a:rPr lang="en-US" dirty="0"/>
              <a:t>]</a:t>
            </a:r>
          </a:p>
          <a:p>
            <a:endParaRPr lang="en-US" dirty="0"/>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6B14E-09CD-485D-A5DE-881CE02FF5DC}"/>
              </a:ext>
            </a:extLst>
          </p:cNvPr>
          <p:cNvSpPr>
            <a:spLocks noGrp="1"/>
          </p:cNvSpPr>
          <p:nvPr>
            <p:ph type="title"/>
          </p:nvPr>
        </p:nvSpPr>
        <p:spPr/>
        <p:txBody>
          <a:bodyPr/>
          <a:lstStyle/>
          <a:p>
            <a:r>
              <a:rPr lang="en-US" dirty="0"/>
              <a:t>2: Background and purpose: Why do you need a PHERP? (continued)</a:t>
            </a:r>
          </a:p>
        </p:txBody>
      </p:sp>
      <p:sp>
        <p:nvSpPr>
          <p:cNvPr id="3" name="Content Placeholder 2">
            <a:extLst>
              <a:ext uri="{FF2B5EF4-FFF2-40B4-BE49-F238E27FC236}">
                <a16:creationId xmlns:a16="http://schemas.microsoft.com/office/drawing/2014/main" id="{229DFD3A-A1D9-4A9B-A3A0-171F03C1CF96}"/>
              </a:ext>
            </a:extLst>
          </p:cNvPr>
          <p:cNvSpPr>
            <a:spLocks noGrp="1"/>
          </p:cNvSpPr>
          <p:nvPr>
            <p:ph idx="1"/>
          </p:nvPr>
        </p:nvSpPr>
        <p:spPr>
          <a:xfrm>
            <a:off x="694482" y="2603500"/>
            <a:ext cx="10926500" cy="3416300"/>
          </a:xfrm>
        </p:spPr>
        <p:txBody>
          <a:bodyPr>
            <a:normAutofit/>
          </a:bodyPr>
          <a:lstStyle/>
          <a:p>
            <a:r>
              <a:rPr lang="en-US" sz="2400" b="1" dirty="0">
                <a:solidFill>
                  <a:schemeClr val="tx1"/>
                </a:solidFill>
              </a:rPr>
              <a:t> Example purpose</a:t>
            </a:r>
          </a:p>
          <a:p>
            <a:pPr lvl="1"/>
            <a:r>
              <a:rPr lang="en-US" sz="2000" dirty="0"/>
              <a:t>The purpose of this plan is to define the framework to prevent the introduction, transmission, or spread of suspected communicable diseases via a POE. </a:t>
            </a:r>
          </a:p>
          <a:p>
            <a:pPr lvl="1"/>
            <a:r>
              <a:rPr lang="en-US" sz="2000" dirty="0"/>
              <a:t>This plan is intended to describe the coordination among agencies and the measures taken during the response to a suspected or confirmed communicable disease. </a:t>
            </a:r>
          </a:p>
        </p:txBody>
      </p:sp>
      <p:sp>
        <p:nvSpPr>
          <p:cNvPr id="4" name="Slide Number Placeholder 3">
            <a:extLst>
              <a:ext uri="{FF2B5EF4-FFF2-40B4-BE49-F238E27FC236}">
                <a16:creationId xmlns:a16="http://schemas.microsoft.com/office/drawing/2014/main" id="{67248EC9-36B7-4868-990E-F3CF8D4E0EFD}"/>
              </a:ext>
            </a:extLst>
          </p:cNvPr>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2507251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AD5D4-DB18-9247-BFFD-2964532A2390}"/>
              </a:ext>
            </a:extLst>
          </p:cNvPr>
          <p:cNvSpPr>
            <a:spLocks noGrp="1"/>
          </p:cNvSpPr>
          <p:nvPr>
            <p:ph type="title"/>
          </p:nvPr>
        </p:nvSpPr>
        <p:spPr/>
        <p:txBody>
          <a:bodyPr/>
          <a:lstStyle/>
          <a:p>
            <a:r>
              <a:rPr lang="en-US" dirty="0"/>
              <a:t>3: Legal authorities &amp; relationships with other plans</a:t>
            </a:r>
          </a:p>
        </p:txBody>
      </p:sp>
      <p:sp>
        <p:nvSpPr>
          <p:cNvPr id="3" name="Content Placeholder 2">
            <a:extLst>
              <a:ext uri="{FF2B5EF4-FFF2-40B4-BE49-F238E27FC236}">
                <a16:creationId xmlns:a16="http://schemas.microsoft.com/office/drawing/2014/main" id="{BD0F3448-A0D7-6E4B-BF50-A3BF1E87C13C}"/>
              </a:ext>
            </a:extLst>
          </p:cNvPr>
          <p:cNvSpPr>
            <a:spLocks noGrp="1"/>
          </p:cNvSpPr>
          <p:nvPr>
            <p:ph idx="1"/>
          </p:nvPr>
        </p:nvSpPr>
        <p:spPr>
          <a:xfrm>
            <a:off x="361950" y="2603500"/>
            <a:ext cx="11125199" cy="3416300"/>
          </a:xfrm>
        </p:spPr>
        <p:txBody>
          <a:bodyPr>
            <a:normAutofit/>
          </a:bodyPr>
          <a:lstStyle/>
          <a:p>
            <a:r>
              <a:rPr lang="en-US" sz="2000" b="1" dirty="0"/>
              <a:t>Legal Authorities Example Text:</a:t>
            </a:r>
          </a:p>
          <a:p>
            <a:pPr lvl="1"/>
            <a:r>
              <a:rPr lang="en-US" sz="1800" dirty="0"/>
              <a:t>This plan was developed in accordance with the relevant articles in the 2005 International Health Regulations (IHR) and International Civil Aviation Organization (ICAO) guidelines (Annexes 6, 9, 11, and 14 and PANS-ATM Doc 4444).</a:t>
            </a:r>
          </a:p>
          <a:p>
            <a:pPr lvl="1"/>
            <a:r>
              <a:rPr lang="en-US" sz="1800" i="1" dirty="0"/>
              <a:t>Include any national/local laws, regulations, and policies that govern public health emergency responses at POE. Include any laws on isolation and quarantine.</a:t>
            </a:r>
            <a:r>
              <a:rPr lang="en-US" sz="1800" dirty="0"/>
              <a:t> </a:t>
            </a:r>
          </a:p>
          <a:p>
            <a:r>
              <a:rPr lang="en-US" sz="2000" b="1" dirty="0"/>
              <a:t>Relationships with other plans:</a:t>
            </a:r>
          </a:p>
          <a:p>
            <a:pPr lvl="1"/>
            <a:r>
              <a:rPr lang="en-US" sz="1800" i="1" dirty="0"/>
              <a:t>Insert information on other emergency plans, public health or otherwise, that the plan is aligned with. Examples include national aviation plans, national public health plans, or an aerodrome/airport emergency plan.</a:t>
            </a:r>
            <a:endParaRPr lang="en-US" sz="1800" dirty="0"/>
          </a:p>
          <a:p>
            <a:endParaRPr lang="en-US" b="1" dirty="0"/>
          </a:p>
          <a:p>
            <a:endParaRPr lang="en-US" b="1" dirty="0"/>
          </a:p>
        </p:txBody>
      </p:sp>
      <p:sp>
        <p:nvSpPr>
          <p:cNvPr id="4" name="Slide Number Placeholder 3">
            <a:extLst>
              <a:ext uri="{FF2B5EF4-FFF2-40B4-BE49-F238E27FC236}">
                <a16:creationId xmlns:a16="http://schemas.microsoft.com/office/drawing/2014/main" id="{94452D75-BF13-464E-AD0D-207E2E280C6E}"/>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
        <p:nvSpPr>
          <p:cNvPr id="14" name="Rectangle 11">
            <a:extLst>
              <a:ext uri="{FF2B5EF4-FFF2-40B4-BE49-F238E27FC236}">
                <a16:creationId xmlns:a16="http://schemas.microsoft.com/office/drawing/2014/main" id="{48533BB9-4555-7B49-A071-B1B0E91B50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4">
            <a:extLst>
              <a:ext uri="{FF2B5EF4-FFF2-40B4-BE49-F238E27FC236}">
                <a16:creationId xmlns:a16="http://schemas.microsoft.com/office/drawing/2014/main" id="{7CF21792-F0B0-8D45-AA19-7451877FD81E}"/>
              </a:ext>
            </a:extLst>
          </p:cNvPr>
          <p:cNvSpPr/>
          <p:nvPr/>
        </p:nvSpPr>
        <p:spPr>
          <a:xfrm>
            <a:off x="685800" y="8830310"/>
            <a:ext cx="6385560" cy="36385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214356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814A4-BB94-7043-8D64-4967B034B46F}"/>
              </a:ext>
            </a:extLst>
          </p:cNvPr>
          <p:cNvSpPr>
            <a:spLocks noGrp="1"/>
          </p:cNvSpPr>
          <p:nvPr>
            <p:ph type="title"/>
          </p:nvPr>
        </p:nvSpPr>
        <p:spPr/>
        <p:txBody>
          <a:bodyPr/>
          <a:lstStyle/>
          <a:p>
            <a:r>
              <a:rPr lang="en-US" dirty="0"/>
              <a:t>4: Principal considerations (examples)</a:t>
            </a:r>
          </a:p>
        </p:txBody>
      </p:sp>
      <p:sp>
        <p:nvSpPr>
          <p:cNvPr id="3" name="Content Placeholder 2">
            <a:extLst>
              <a:ext uri="{FF2B5EF4-FFF2-40B4-BE49-F238E27FC236}">
                <a16:creationId xmlns:a16="http://schemas.microsoft.com/office/drawing/2014/main" id="{986C54A2-BE38-9348-BD2C-69008CFB53E7}"/>
              </a:ext>
            </a:extLst>
          </p:cNvPr>
          <p:cNvSpPr>
            <a:spLocks noGrp="1"/>
          </p:cNvSpPr>
          <p:nvPr>
            <p:ph idx="1"/>
          </p:nvPr>
        </p:nvSpPr>
        <p:spPr/>
        <p:txBody>
          <a:bodyPr/>
          <a:lstStyle/>
          <a:p>
            <a:r>
              <a:rPr lang="en-US" sz="2400" dirty="0"/>
              <a:t>Coordinated and timely response</a:t>
            </a:r>
          </a:p>
          <a:p>
            <a:r>
              <a:rPr lang="en-US" sz="2400" dirty="0"/>
              <a:t>Effective and sustainable measures</a:t>
            </a:r>
          </a:p>
          <a:p>
            <a:r>
              <a:rPr lang="en-US" sz="2400" dirty="0"/>
              <a:t>Minimal inconvenience to travelers or disruption of trade</a:t>
            </a:r>
          </a:p>
          <a:p>
            <a:r>
              <a:rPr lang="en-US" sz="2400" dirty="0"/>
              <a:t>Rapid return to steady state as the event subsides</a:t>
            </a:r>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88827175-015F-2645-B807-4ADDC0984B61}"/>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683616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B5B1E-B124-C54E-80DB-F1618716E746}"/>
              </a:ext>
            </a:extLst>
          </p:cNvPr>
          <p:cNvSpPr>
            <a:spLocks noGrp="1"/>
          </p:cNvSpPr>
          <p:nvPr>
            <p:ph type="title"/>
          </p:nvPr>
        </p:nvSpPr>
        <p:spPr/>
        <p:txBody>
          <a:bodyPr/>
          <a:lstStyle/>
          <a:p>
            <a:r>
              <a:rPr lang="en-US" dirty="0"/>
              <a:t>5: Activation/ deactivation</a:t>
            </a:r>
          </a:p>
        </p:txBody>
      </p:sp>
      <p:sp>
        <p:nvSpPr>
          <p:cNvPr id="3" name="Content Placeholder 2">
            <a:extLst>
              <a:ext uri="{FF2B5EF4-FFF2-40B4-BE49-F238E27FC236}">
                <a16:creationId xmlns:a16="http://schemas.microsoft.com/office/drawing/2014/main" id="{10280D71-E59D-964A-8CAA-4EA85BFF24EB}"/>
              </a:ext>
            </a:extLst>
          </p:cNvPr>
          <p:cNvSpPr>
            <a:spLocks noGrp="1"/>
          </p:cNvSpPr>
          <p:nvPr>
            <p:ph idx="1"/>
          </p:nvPr>
        </p:nvSpPr>
        <p:spPr>
          <a:xfrm>
            <a:off x="1154954" y="2603500"/>
            <a:ext cx="10035785" cy="558800"/>
          </a:xfrm>
        </p:spPr>
        <p:txBody>
          <a:bodyPr>
            <a:normAutofit fontScale="92500"/>
          </a:bodyPr>
          <a:lstStyle/>
          <a:p>
            <a:r>
              <a:rPr lang="en-US" sz="2200" dirty="0"/>
              <a:t>When would you want to “turn on” or “turn off” the measures of the plan?</a:t>
            </a:r>
          </a:p>
          <a:p>
            <a:endParaRPr lang="en-US" b="1" dirty="0"/>
          </a:p>
        </p:txBody>
      </p:sp>
      <p:sp>
        <p:nvSpPr>
          <p:cNvPr id="4" name="Slide Number Placeholder 3">
            <a:extLst>
              <a:ext uri="{FF2B5EF4-FFF2-40B4-BE49-F238E27FC236}">
                <a16:creationId xmlns:a16="http://schemas.microsoft.com/office/drawing/2014/main" id="{1CDFD6F0-1F12-F640-9C50-1B5B79F0A4B7}"/>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
        <p:nvSpPr>
          <p:cNvPr id="5" name="Content Placeholder 2">
            <a:extLst>
              <a:ext uri="{FF2B5EF4-FFF2-40B4-BE49-F238E27FC236}">
                <a16:creationId xmlns:a16="http://schemas.microsoft.com/office/drawing/2014/main" id="{169FD293-B3F4-5B44-B053-45772823F751}"/>
              </a:ext>
            </a:extLst>
          </p:cNvPr>
          <p:cNvSpPr txBox="1">
            <a:spLocks/>
          </p:cNvSpPr>
          <p:nvPr/>
        </p:nvSpPr>
        <p:spPr>
          <a:xfrm>
            <a:off x="1154952" y="3526368"/>
            <a:ext cx="10541747" cy="5588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2000" b="1" dirty="0"/>
              <a:t>Who can name examples of when you might want to activate your PHERP?</a:t>
            </a:r>
          </a:p>
          <a:p>
            <a:endParaRPr lang="en-US" b="1" dirty="0"/>
          </a:p>
        </p:txBody>
      </p:sp>
      <p:sp>
        <p:nvSpPr>
          <p:cNvPr id="6" name="TextBox 5">
            <a:extLst>
              <a:ext uri="{FF2B5EF4-FFF2-40B4-BE49-F238E27FC236}">
                <a16:creationId xmlns:a16="http://schemas.microsoft.com/office/drawing/2014/main" id="{9D1E7E39-FBF2-2145-903F-17F79465F18F}"/>
              </a:ext>
            </a:extLst>
          </p:cNvPr>
          <p:cNvSpPr txBox="1"/>
          <p:nvPr/>
        </p:nvSpPr>
        <p:spPr>
          <a:xfrm>
            <a:off x="819150" y="5163587"/>
            <a:ext cx="2400300" cy="923330"/>
          </a:xfrm>
          <a:prstGeom prst="rect">
            <a:avLst/>
          </a:prstGeom>
          <a:noFill/>
        </p:spPr>
        <p:txBody>
          <a:bodyPr wrap="square" rtlCol="0">
            <a:spAutoFit/>
          </a:bodyPr>
          <a:lstStyle/>
          <a:p>
            <a:pPr lvl="1"/>
            <a:r>
              <a:rPr lang="en-US" b="1" dirty="0">
                <a:solidFill>
                  <a:srgbClr val="00B050"/>
                </a:solidFill>
              </a:rPr>
              <a:t>WHO declaring a PHEIC</a:t>
            </a:r>
            <a:endParaRPr lang="en-US" sz="2000" b="1" dirty="0">
              <a:solidFill>
                <a:srgbClr val="00B050"/>
              </a:solidFill>
            </a:endParaRPr>
          </a:p>
          <a:p>
            <a:endParaRPr lang="en-US" dirty="0">
              <a:solidFill>
                <a:srgbClr val="00B050"/>
              </a:solidFill>
            </a:endParaRPr>
          </a:p>
        </p:txBody>
      </p:sp>
      <p:sp>
        <p:nvSpPr>
          <p:cNvPr id="7" name="TextBox 6">
            <a:extLst>
              <a:ext uri="{FF2B5EF4-FFF2-40B4-BE49-F238E27FC236}">
                <a16:creationId xmlns:a16="http://schemas.microsoft.com/office/drawing/2014/main" id="{4C29C717-0828-2948-AA0A-9E909D46A9FC}"/>
              </a:ext>
            </a:extLst>
          </p:cNvPr>
          <p:cNvSpPr txBox="1"/>
          <p:nvPr/>
        </p:nvSpPr>
        <p:spPr>
          <a:xfrm>
            <a:off x="4286250" y="4424923"/>
            <a:ext cx="3886200" cy="1477328"/>
          </a:xfrm>
          <a:prstGeom prst="rect">
            <a:avLst/>
          </a:prstGeom>
          <a:noFill/>
        </p:spPr>
        <p:txBody>
          <a:bodyPr wrap="square" rtlCol="0">
            <a:spAutoFit/>
          </a:bodyPr>
          <a:lstStyle/>
          <a:p>
            <a:pPr lvl="1"/>
            <a:r>
              <a:rPr lang="en-US" b="1" dirty="0">
                <a:solidFill>
                  <a:srgbClr val="FF0000"/>
                </a:solidFill>
              </a:rPr>
              <a:t>A suspected communicable disease at a POE requiring multi-agency coordination and response </a:t>
            </a:r>
            <a:endParaRPr lang="en-US" sz="2000" b="1" dirty="0">
              <a:solidFill>
                <a:srgbClr val="FF0000"/>
              </a:solidFill>
            </a:endParaRPr>
          </a:p>
          <a:p>
            <a:endParaRPr lang="en-US" dirty="0"/>
          </a:p>
        </p:txBody>
      </p:sp>
      <p:sp>
        <p:nvSpPr>
          <p:cNvPr id="8" name="TextBox 7">
            <a:extLst>
              <a:ext uri="{FF2B5EF4-FFF2-40B4-BE49-F238E27FC236}">
                <a16:creationId xmlns:a16="http://schemas.microsoft.com/office/drawing/2014/main" id="{A81499D7-4DBF-ED4A-B5D5-F952B71D0060}"/>
              </a:ext>
            </a:extLst>
          </p:cNvPr>
          <p:cNvSpPr txBox="1"/>
          <p:nvPr/>
        </p:nvSpPr>
        <p:spPr>
          <a:xfrm>
            <a:off x="8809490" y="5008036"/>
            <a:ext cx="3086100" cy="1754326"/>
          </a:xfrm>
          <a:prstGeom prst="rect">
            <a:avLst/>
          </a:prstGeom>
          <a:noFill/>
        </p:spPr>
        <p:txBody>
          <a:bodyPr wrap="square" rtlCol="0">
            <a:spAutoFit/>
          </a:bodyPr>
          <a:lstStyle/>
          <a:p>
            <a:pPr lvl="1"/>
            <a:r>
              <a:rPr lang="en-US" b="1" dirty="0">
                <a:solidFill>
                  <a:srgbClr val="7030A0"/>
                </a:solidFill>
              </a:rPr>
              <a:t>A country activating its emergency operations center (EOC) in response to a local outbreak</a:t>
            </a:r>
            <a:endParaRPr lang="en-US" sz="2000" b="1" dirty="0">
              <a:solidFill>
                <a:srgbClr val="7030A0"/>
              </a:solidFill>
            </a:endParaRPr>
          </a:p>
          <a:p>
            <a:endParaRPr lang="en-US" dirty="0"/>
          </a:p>
        </p:txBody>
      </p:sp>
    </p:spTree>
    <p:extLst>
      <p:ext uri="{BB962C8B-B14F-4D97-AF65-F5344CB8AC3E}">
        <p14:creationId xmlns:p14="http://schemas.microsoft.com/office/powerpoint/2010/main" val="2703644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8094-D6E6-4947-83AC-2E1A919670F4}"/>
              </a:ext>
            </a:extLst>
          </p:cNvPr>
          <p:cNvSpPr>
            <a:spLocks noGrp="1"/>
          </p:cNvSpPr>
          <p:nvPr>
            <p:ph type="title"/>
          </p:nvPr>
        </p:nvSpPr>
        <p:spPr>
          <a:xfrm>
            <a:off x="492425" y="747250"/>
            <a:ext cx="9931638" cy="706964"/>
          </a:xfrm>
        </p:spPr>
        <p:txBody>
          <a:bodyPr/>
          <a:lstStyle/>
          <a:p>
            <a:r>
              <a:rPr lang="en-US" dirty="0"/>
              <a:t>6: How does the [POE health agency] get notified of a potential public health threat?</a:t>
            </a:r>
          </a:p>
        </p:txBody>
      </p:sp>
      <p:sp>
        <p:nvSpPr>
          <p:cNvPr id="3" name="Content Placeholder 2">
            <a:extLst>
              <a:ext uri="{FF2B5EF4-FFF2-40B4-BE49-F238E27FC236}">
                <a16:creationId xmlns:a16="http://schemas.microsoft.com/office/drawing/2014/main" id="{127DD040-621B-514F-919F-F25F543A8E54}"/>
              </a:ext>
            </a:extLst>
          </p:cNvPr>
          <p:cNvSpPr>
            <a:spLocks noGrp="1"/>
          </p:cNvSpPr>
          <p:nvPr>
            <p:ph idx="1"/>
          </p:nvPr>
        </p:nvSpPr>
        <p:spPr/>
        <p:txBody>
          <a:bodyPr/>
          <a:lstStyle/>
          <a:p>
            <a:r>
              <a:rPr lang="en-US" dirty="0"/>
              <a:t>Communication networks</a:t>
            </a:r>
          </a:p>
          <a:p>
            <a:r>
              <a:rPr lang="en-US" dirty="0"/>
              <a:t>What should be notified (including signs and symptoms)</a:t>
            </a:r>
          </a:p>
        </p:txBody>
      </p:sp>
      <p:sp>
        <p:nvSpPr>
          <p:cNvPr id="4" name="Slide Number Placeholder 3">
            <a:extLst>
              <a:ext uri="{FF2B5EF4-FFF2-40B4-BE49-F238E27FC236}">
                <a16:creationId xmlns:a16="http://schemas.microsoft.com/office/drawing/2014/main" id="{2944221E-7879-DB49-A857-3F46859D3E20}"/>
              </a:ext>
            </a:extLst>
          </p:cNvPr>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5" name="Picture 4">
            <a:extLst>
              <a:ext uri="{FF2B5EF4-FFF2-40B4-BE49-F238E27FC236}">
                <a16:creationId xmlns:a16="http://schemas.microsoft.com/office/drawing/2014/main" id="{E7637593-6E2F-B448-9A02-A5DD97F9B6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400372" y="5073174"/>
            <a:ext cx="775911" cy="1398759"/>
          </a:xfrm>
          <a:prstGeom prst="rect">
            <a:avLst/>
          </a:prstGeom>
        </p:spPr>
      </p:pic>
      <p:pic>
        <p:nvPicPr>
          <p:cNvPr id="6" name="Picture 5">
            <a:extLst>
              <a:ext uri="{FF2B5EF4-FFF2-40B4-BE49-F238E27FC236}">
                <a16:creationId xmlns:a16="http://schemas.microsoft.com/office/drawing/2014/main" id="{74AD2AA4-7E5C-3B4A-BB8A-D072E54B764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2425" y="3669804"/>
            <a:ext cx="725856" cy="1403370"/>
          </a:xfrm>
          <a:prstGeom prst="rect">
            <a:avLst/>
          </a:prstGeom>
        </p:spPr>
      </p:pic>
      <p:pic>
        <p:nvPicPr>
          <p:cNvPr id="7" name="Picture 6">
            <a:extLst>
              <a:ext uri="{FF2B5EF4-FFF2-40B4-BE49-F238E27FC236}">
                <a16:creationId xmlns:a16="http://schemas.microsoft.com/office/drawing/2014/main" id="{5ADBE837-0F69-A643-A4E3-6836A7525DA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915075" y="2908280"/>
            <a:ext cx="836760" cy="1403370"/>
          </a:xfrm>
          <a:prstGeom prst="rect">
            <a:avLst/>
          </a:prstGeom>
        </p:spPr>
      </p:pic>
      <p:pic>
        <p:nvPicPr>
          <p:cNvPr id="8" name="Picture 7">
            <a:extLst>
              <a:ext uri="{FF2B5EF4-FFF2-40B4-BE49-F238E27FC236}">
                <a16:creationId xmlns:a16="http://schemas.microsoft.com/office/drawing/2014/main" id="{13D11408-E0F7-DD44-8C8E-E7E01EF8F37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121660" y="3763102"/>
            <a:ext cx="1263319" cy="1126171"/>
          </a:xfrm>
          <a:prstGeom prst="rect">
            <a:avLst/>
          </a:prstGeom>
        </p:spPr>
      </p:pic>
      <p:pic>
        <p:nvPicPr>
          <p:cNvPr id="9" name="Picture 8">
            <a:extLst>
              <a:ext uri="{FF2B5EF4-FFF2-40B4-BE49-F238E27FC236}">
                <a16:creationId xmlns:a16="http://schemas.microsoft.com/office/drawing/2014/main" id="{2FE9AFC8-2A4D-5540-A5DD-C0194246199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0578897" y="2804015"/>
            <a:ext cx="987782" cy="1129673"/>
          </a:xfrm>
          <a:prstGeom prst="rect">
            <a:avLst/>
          </a:prstGeom>
        </p:spPr>
      </p:pic>
      <p:pic>
        <p:nvPicPr>
          <p:cNvPr id="10" name="Picture 9">
            <a:extLst>
              <a:ext uri="{FF2B5EF4-FFF2-40B4-BE49-F238E27FC236}">
                <a16:creationId xmlns:a16="http://schemas.microsoft.com/office/drawing/2014/main" id="{511E6B29-9DF3-DB4C-8EE3-35E53A9CFE0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68735" y="4241324"/>
            <a:ext cx="1737533" cy="1014439"/>
          </a:xfrm>
          <a:prstGeom prst="rect">
            <a:avLst/>
          </a:prstGeom>
        </p:spPr>
      </p:pic>
      <p:grpSp>
        <p:nvGrpSpPr>
          <p:cNvPr id="11" name="Group 10">
            <a:extLst>
              <a:ext uri="{FF2B5EF4-FFF2-40B4-BE49-F238E27FC236}">
                <a16:creationId xmlns:a16="http://schemas.microsoft.com/office/drawing/2014/main" id="{684A2089-83EE-1844-AE87-213536595188}"/>
              </a:ext>
            </a:extLst>
          </p:cNvPr>
          <p:cNvGrpSpPr/>
          <p:nvPr/>
        </p:nvGrpSpPr>
        <p:grpSpPr>
          <a:xfrm>
            <a:off x="9148156" y="5097809"/>
            <a:ext cx="1275907" cy="979141"/>
            <a:chOff x="10312904" y="424778"/>
            <a:chExt cx="1275907" cy="979141"/>
          </a:xfrm>
        </p:grpSpPr>
        <p:sp>
          <p:nvSpPr>
            <p:cNvPr id="12" name="Rectangle 11">
              <a:extLst>
                <a:ext uri="{FF2B5EF4-FFF2-40B4-BE49-F238E27FC236}">
                  <a16:creationId xmlns:a16="http://schemas.microsoft.com/office/drawing/2014/main" id="{03048DFB-F11C-F341-942F-FB4E34838D53}"/>
                </a:ext>
              </a:extLst>
            </p:cNvPr>
            <p:cNvSpPr/>
            <p:nvPr/>
          </p:nvSpPr>
          <p:spPr>
            <a:xfrm>
              <a:off x="10312904" y="424778"/>
              <a:ext cx="1275907" cy="9781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FABDAF7D-E4D3-914A-B80A-C62F0FEA8F0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24714" y="462094"/>
              <a:ext cx="1052285" cy="941825"/>
            </a:xfrm>
            <a:prstGeom prst="rect">
              <a:avLst/>
            </a:prstGeom>
          </p:spPr>
        </p:pic>
      </p:grpSp>
    </p:spTree>
    <p:extLst>
      <p:ext uri="{BB962C8B-B14F-4D97-AF65-F5344CB8AC3E}">
        <p14:creationId xmlns:p14="http://schemas.microsoft.com/office/powerpoint/2010/main" val="1154701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749EC-F66F-2F49-A872-DA5CAB014397}"/>
              </a:ext>
            </a:extLst>
          </p:cNvPr>
          <p:cNvSpPr>
            <a:spLocks noGrp="1"/>
          </p:cNvSpPr>
          <p:nvPr>
            <p:ph type="title"/>
          </p:nvPr>
        </p:nvSpPr>
        <p:spPr>
          <a:xfrm>
            <a:off x="495301" y="911016"/>
            <a:ext cx="11334750" cy="706964"/>
          </a:xfrm>
        </p:spPr>
        <p:txBody>
          <a:bodyPr/>
          <a:lstStyle/>
          <a:p>
            <a:r>
              <a:rPr lang="en-US" dirty="0"/>
              <a:t>7: How does the POE respond to that health threat?</a:t>
            </a:r>
          </a:p>
        </p:txBody>
      </p:sp>
      <p:sp>
        <p:nvSpPr>
          <p:cNvPr id="3" name="Content Placeholder 2">
            <a:extLst>
              <a:ext uri="{FF2B5EF4-FFF2-40B4-BE49-F238E27FC236}">
                <a16:creationId xmlns:a16="http://schemas.microsoft.com/office/drawing/2014/main" id="{6F248C6A-7CA8-0A44-8576-643151A41CE1}"/>
              </a:ext>
            </a:extLst>
          </p:cNvPr>
          <p:cNvSpPr>
            <a:spLocks noGrp="1"/>
          </p:cNvSpPr>
          <p:nvPr>
            <p:ph idx="1"/>
          </p:nvPr>
        </p:nvSpPr>
        <p:spPr/>
        <p:txBody>
          <a:bodyPr/>
          <a:lstStyle/>
          <a:p>
            <a:r>
              <a:rPr lang="en-US" dirty="0"/>
              <a:t>Where does the conveyance (bus, plane, boat) “park” or “dock?”</a:t>
            </a:r>
          </a:p>
          <a:p>
            <a:r>
              <a:rPr lang="en-US" dirty="0"/>
              <a:t>What agency will lead the illness response?</a:t>
            </a:r>
          </a:p>
          <a:p>
            <a:r>
              <a:rPr lang="en-US" dirty="0"/>
              <a:t>What is the composition of your response team?</a:t>
            </a:r>
          </a:p>
          <a:p>
            <a:pPr lvl="1"/>
            <a:r>
              <a:rPr lang="en-US" dirty="0"/>
              <a:t>What agency boards the conveyance first?</a:t>
            </a:r>
          </a:p>
          <a:p>
            <a:pPr lvl="1"/>
            <a:r>
              <a:rPr lang="en-US" dirty="0"/>
              <a:t>Who do they interview/how to they conduct health assessments?</a:t>
            </a:r>
          </a:p>
          <a:p>
            <a:pPr lvl="1"/>
            <a:r>
              <a:rPr lang="en-US" dirty="0"/>
              <a:t>Reference SOPs</a:t>
            </a:r>
          </a:p>
        </p:txBody>
      </p:sp>
      <p:sp>
        <p:nvSpPr>
          <p:cNvPr id="4" name="Slide Number Placeholder 3">
            <a:extLst>
              <a:ext uri="{FF2B5EF4-FFF2-40B4-BE49-F238E27FC236}">
                <a16:creationId xmlns:a16="http://schemas.microsoft.com/office/drawing/2014/main" id="{440B88EC-E52B-BF44-A0C7-D1CF3FB8E276}"/>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1176534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67EF1-01D2-E44D-8AF3-EB4D79B2B70A}"/>
              </a:ext>
            </a:extLst>
          </p:cNvPr>
          <p:cNvSpPr>
            <a:spLocks noGrp="1"/>
          </p:cNvSpPr>
          <p:nvPr>
            <p:ph type="title"/>
          </p:nvPr>
        </p:nvSpPr>
        <p:spPr/>
        <p:txBody>
          <a:bodyPr/>
          <a:lstStyle/>
          <a:p>
            <a:r>
              <a:rPr lang="en-US" dirty="0"/>
              <a:t>8: Emergency Operations Center (EOC)</a:t>
            </a:r>
          </a:p>
        </p:txBody>
      </p:sp>
      <p:sp>
        <p:nvSpPr>
          <p:cNvPr id="3" name="Content Placeholder 2">
            <a:extLst>
              <a:ext uri="{FF2B5EF4-FFF2-40B4-BE49-F238E27FC236}">
                <a16:creationId xmlns:a16="http://schemas.microsoft.com/office/drawing/2014/main" id="{40CF3D68-BEF3-484C-BFE4-3958375A2678}"/>
              </a:ext>
            </a:extLst>
          </p:cNvPr>
          <p:cNvSpPr>
            <a:spLocks noGrp="1"/>
          </p:cNvSpPr>
          <p:nvPr>
            <p:ph idx="1"/>
          </p:nvPr>
        </p:nvSpPr>
        <p:spPr>
          <a:xfrm>
            <a:off x="1154955" y="2603500"/>
            <a:ext cx="8761412" cy="1168400"/>
          </a:xfrm>
        </p:spPr>
        <p:txBody>
          <a:bodyPr/>
          <a:lstStyle/>
          <a:p>
            <a:r>
              <a:rPr lang="en-US" dirty="0"/>
              <a:t>Does your POE have a EOC? </a:t>
            </a:r>
          </a:p>
          <a:p>
            <a:r>
              <a:rPr lang="en-US" dirty="0"/>
              <a:t>How do you communicate with them?</a:t>
            </a:r>
          </a:p>
          <a:p>
            <a:r>
              <a:rPr lang="en-US" dirty="0"/>
              <a:t>How about a national EOC or a regional EOC?</a:t>
            </a:r>
          </a:p>
          <a:p>
            <a:endParaRPr lang="en-US" dirty="0"/>
          </a:p>
          <a:p>
            <a:endParaRPr lang="en-US" dirty="0"/>
          </a:p>
        </p:txBody>
      </p:sp>
      <p:sp>
        <p:nvSpPr>
          <p:cNvPr id="4" name="Slide Number Placeholder 3">
            <a:extLst>
              <a:ext uri="{FF2B5EF4-FFF2-40B4-BE49-F238E27FC236}">
                <a16:creationId xmlns:a16="http://schemas.microsoft.com/office/drawing/2014/main" id="{5F4CE69D-ABF9-7749-96AF-AE432E0EB907}"/>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345484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71113-F96D-4C88-B9F4-9F9BBAFE5F13}"/>
              </a:ext>
            </a:extLst>
          </p:cNvPr>
          <p:cNvSpPr>
            <a:spLocks noGrp="1"/>
          </p:cNvSpPr>
          <p:nvPr>
            <p:ph type="title"/>
          </p:nvPr>
        </p:nvSpPr>
        <p:spPr>
          <a:xfrm>
            <a:off x="1001261" y="838256"/>
            <a:ext cx="8761413" cy="706964"/>
          </a:xfrm>
        </p:spPr>
        <p:txBody>
          <a:bodyPr/>
          <a:lstStyle/>
          <a:p>
            <a:r>
              <a:rPr lang="en-US" dirty="0"/>
              <a:t>9. Surge capacity</a:t>
            </a:r>
          </a:p>
        </p:txBody>
      </p:sp>
      <p:sp>
        <p:nvSpPr>
          <p:cNvPr id="4" name="Slide Number Placeholder 3">
            <a:extLst>
              <a:ext uri="{FF2B5EF4-FFF2-40B4-BE49-F238E27FC236}">
                <a16:creationId xmlns:a16="http://schemas.microsoft.com/office/drawing/2014/main" id="{469B6D18-5C85-47C0-AAD1-B3ED3D0189A1}"/>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
        <p:nvSpPr>
          <p:cNvPr id="5" name="Content Placeholder 2">
            <a:extLst>
              <a:ext uri="{FF2B5EF4-FFF2-40B4-BE49-F238E27FC236}">
                <a16:creationId xmlns:a16="http://schemas.microsoft.com/office/drawing/2014/main" id="{0A647003-1CCA-42F1-8C83-BF29B5363482}"/>
              </a:ext>
            </a:extLst>
          </p:cNvPr>
          <p:cNvSpPr txBox="1">
            <a:spLocks/>
          </p:cNvSpPr>
          <p:nvPr/>
        </p:nvSpPr>
        <p:spPr>
          <a:xfrm>
            <a:off x="553072" y="2574198"/>
            <a:ext cx="6704256" cy="273858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b="1" dirty="0"/>
              <a:t>Remember the discussion about surge capacity?</a:t>
            </a:r>
          </a:p>
          <a:p>
            <a:r>
              <a:rPr lang="en-US" dirty="0"/>
              <a:t>Insert your surge capacity plan here</a:t>
            </a:r>
          </a:p>
          <a:p>
            <a:r>
              <a:rPr lang="en-US" dirty="0"/>
              <a:t>Note: Many POE surge capacity plans are written in consultation with the [POE health agency] national leadership</a:t>
            </a:r>
          </a:p>
          <a:p>
            <a:endParaRPr lang="en-US" dirty="0"/>
          </a:p>
          <a:p>
            <a:endParaRPr lang="en-US" dirty="0"/>
          </a:p>
        </p:txBody>
      </p:sp>
      <p:pic>
        <p:nvPicPr>
          <p:cNvPr id="6" name="Picture 5">
            <a:extLst>
              <a:ext uri="{FF2B5EF4-FFF2-40B4-BE49-F238E27FC236}">
                <a16:creationId xmlns:a16="http://schemas.microsoft.com/office/drawing/2014/main" id="{8395B51B-01D9-4D3F-B4C4-AF1427A6C7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7577" y="2806621"/>
            <a:ext cx="3994150" cy="3224486"/>
          </a:xfrm>
          <a:prstGeom prst="rect">
            <a:avLst/>
          </a:prstGeom>
        </p:spPr>
      </p:pic>
    </p:spTree>
    <p:extLst>
      <p:ext uri="{BB962C8B-B14F-4D97-AF65-F5344CB8AC3E}">
        <p14:creationId xmlns:p14="http://schemas.microsoft.com/office/powerpoint/2010/main" val="3884884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590E3-1B81-0D4D-B917-FB3E4C631CB9}"/>
              </a:ext>
            </a:extLst>
          </p:cNvPr>
          <p:cNvSpPr>
            <a:spLocks noGrp="1"/>
          </p:cNvSpPr>
          <p:nvPr>
            <p:ph type="title"/>
          </p:nvPr>
        </p:nvSpPr>
        <p:spPr/>
        <p:txBody>
          <a:bodyPr/>
          <a:lstStyle/>
          <a:p>
            <a:r>
              <a:rPr lang="en-US" dirty="0"/>
              <a:t>10: Public health response measures</a:t>
            </a:r>
          </a:p>
        </p:txBody>
      </p:sp>
      <p:sp>
        <p:nvSpPr>
          <p:cNvPr id="3" name="Content Placeholder 2">
            <a:extLst>
              <a:ext uri="{FF2B5EF4-FFF2-40B4-BE49-F238E27FC236}">
                <a16:creationId xmlns:a16="http://schemas.microsoft.com/office/drawing/2014/main" id="{590E90BF-6A98-0C44-8DAD-4661B0E3EDD9}"/>
              </a:ext>
            </a:extLst>
          </p:cNvPr>
          <p:cNvSpPr>
            <a:spLocks noGrp="1"/>
          </p:cNvSpPr>
          <p:nvPr>
            <p:ph idx="1"/>
          </p:nvPr>
        </p:nvSpPr>
        <p:spPr/>
        <p:txBody>
          <a:bodyPr>
            <a:normAutofit/>
          </a:bodyPr>
          <a:lstStyle/>
          <a:p>
            <a:r>
              <a:rPr lang="en-US" sz="2000" dirty="0"/>
              <a:t>Health alert notices</a:t>
            </a:r>
          </a:p>
          <a:p>
            <a:r>
              <a:rPr lang="en-US" sz="2000" dirty="0"/>
              <a:t>Health declaration/screening forms</a:t>
            </a:r>
          </a:p>
          <a:p>
            <a:r>
              <a:rPr lang="en-US" sz="2000" dirty="0"/>
              <a:t>Passenger locator forms</a:t>
            </a:r>
          </a:p>
          <a:p>
            <a:r>
              <a:rPr lang="en-US" sz="2000" dirty="0"/>
              <a:t>Screening measures</a:t>
            </a:r>
          </a:p>
          <a:p>
            <a:r>
              <a:rPr lang="en-US" sz="2000" dirty="0"/>
              <a:t>Isolation and quarantine</a:t>
            </a:r>
          </a:p>
        </p:txBody>
      </p:sp>
      <p:sp>
        <p:nvSpPr>
          <p:cNvPr id="4" name="Slide Number Placeholder 3">
            <a:extLst>
              <a:ext uri="{FF2B5EF4-FFF2-40B4-BE49-F238E27FC236}">
                <a16:creationId xmlns:a16="http://schemas.microsoft.com/office/drawing/2014/main" id="{9BF9D70A-DB71-5C4D-97CA-CCFCA771459C}"/>
              </a:ext>
            </a:extLst>
          </p:cNvPr>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6" name="Picture 5">
            <a:extLst>
              <a:ext uri="{FF2B5EF4-FFF2-40B4-BE49-F238E27FC236}">
                <a16:creationId xmlns:a16="http://schemas.microsoft.com/office/drawing/2014/main" id="{C3EC6CC6-6766-7E44-A04C-98F9902C1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3356" y="2603500"/>
            <a:ext cx="3177383" cy="2677928"/>
          </a:xfrm>
          <a:prstGeom prst="rect">
            <a:avLst/>
          </a:prstGeom>
        </p:spPr>
      </p:pic>
    </p:spTree>
    <p:extLst>
      <p:ext uri="{BB962C8B-B14F-4D97-AF65-F5344CB8AC3E}">
        <p14:creationId xmlns:p14="http://schemas.microsoft.com/office/powerpoint/2010/main" val="5608025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937AD-2D1D-564D-9A6A-275C5EE91A3A}"/>
              </a:ext>
            </a:extLst>
          </p:cNvPr>
          <p:cNvSpPr>
            <a:spLocks noGrp="1"/>
          </p:cNvSpPr>
          <p:nvPr>
            <p:ph type="title"/>
          </p:nvPr>
        </p:nvSpPr>
        <p:spPr>
          <a:xfrm>
            <a:off x="1154954" y="679572"/>
            <a:ext cx="8761413" cy="1003988"/>
          </a:xfrm>
        </p:spPr>
        <p:txBody>
          <a:bodyPr/>
          <a:lstStyle/>
          <a:p>
            <a:r>
              <a:rPr lang="en-US" dirty="0"/>
              <a:t>11: Roles and responsibilities: Most important part of plan</a:t>
            </a:r>
          </a:p>
        </p:txBody>
      </p:sp>
      <p:sp>
        <p:nvSpPr>
          <p:cNvPr id="3" name="Content Placeholder 2">
            <a:extLst>
              <a:ext uri="{FF2B5EF4-FFF2-40B4-BE49-F238E27FC236}">
                <a16:creationId xmlns:a16="http://schemas.microsoft.com/office/drawing/2014/main" id="{62DEF8C4-97D2-B64C-B150-5EA609DF68B4}"/>
              </a:ext>
            </a:extLst>
          </p:cNvPr>
          <p:cNvSpPr>
            <a:spLocks noGrp="1"/>
          </p:cNvSpPr>
          <p:nvPr>
            <p:ph idx="1"/>
          </p:nvPr>
        </p:nvSpPr>
        <p:spPr>
          <a:xfrm>
            <a:off x="537818" y="2474026"/>
            <a:ext cx="10838571" cy="3868900"/>
          </a:xfrm>
        </p:spPr>
        <p:txBody>
          <a:bodyPr numCol="2">
            <a:normAutofit/>
          </a:bodyPr>
          <a:lstStyle/>
          <a:p>
            <a:r>
              <a:rPr lang="en-US" dirty="0"/>
              <a:t>[</a:t>
            </a:r>
            <a:r>
              <a:rPr lang="en-US" sz="2000" dirty="0">
                <a:solidFill>
                  <a:srgbClr val="FF0000"/>
                </a:solidFill>
              </a:rPr>
              <a:t>POE health agency</a:t>
            </a:r>
            <a:r>
              <a:rPr lang="en-US" sz="2000" dirty="0"/>
              <a:t>]</a:t>
            </a:r>
          </a:p>
          <a:p>
            <a:r>
              <a:rPr lang="en-US" sz="2000" dirty="0"/>
              <a:t>Aviation/port authorities</a:t>
            </a:r>
          </a:p>
          <a:p>
            <a:r>
              <a:rPr lang="en-US" sz="2000" dirty="0"/>
              <a:t>Crisis management team</a:t>
            </a:r>
          </a:p>
          <a:p>
            <a:r>
              <a:rPr lang="en-US" sz="2000" dirty="0"/>
              <a:t>Airlines/ship agents</a:t>
            </a:r>
          </a:p>
          <a:p>
            <a:r>
              <a:rPr lang="en-US" sz="2000" dirty="0"/>
              <a:t>Captain of plane/ship</a:t>
            </a:r>
          </a:p>
          <a:p>
            <a:r>
              <a:rPr lang="en-US" sz="2000" dirty="0"/>
              <a:t>Security agencies (including Customs and Immigration)</a:t>
            </a:r>
          </a:p>
          <a:p>
            <a:endParaRPr lang="en-US" sz="2000" dirty="0"/>
          </a:p>
          <a:p>
            <a:endParaRPr lang="en-US" sz="2000" dirty="0"/>
          </a:p>
          <a:p>
            <a:r>
              <a:rPr lang="en-US" sz="2000" dirty="0"/>
              <a:t>Law enforcement</a:t>
            </a:r>
          </a:p>
          <a:p>
            <a:r>
              <a:rPr lang="en-US" sz="2000" dirty="0"/>
              <a:t>Emergency medical and ambulance services</a:t>
            </a:r>
          </a:p>
          <a:p>
            <a:r>
              <a:rPr lang="en-US" sz="2000" dirty="0"/>
              <a:t>National Ministry of Health (MOH), including representatives from district/local jurisdictions</a:t>
            </a:r>
          </a:p>
          <a:p>
            <a:r>
              <a:rPr lang="en-US" sz="2000" dirty="0"/>
              <a:t>Referral hospitals</a:t>
            </a:r>
          </a:p>
          <a:p>
            <a:r>
              <a:rPr lang="en-US" sz="2000" dirty="0"/>
              <a:t>Public information officer</a:t>
            </a:r>
          </a:p>
        </p:txBody>
      </p:sp>
      <p:sp>
        <p:nvSpPr>
          <p:cNvPr id="4" name="Slide Number Placeholder 3">
            <a:extLst>
              <a:ext uri="{FF2B5EF4-FFF2-40B4-BE49-F238E27FC236}">
                <a16:creationId xmlns:a16="http://schemas.microsoft.com/office/drawing/2014/main" id="{DCC806CB-9AFF-0545-BA42-0AAB29E31229}"/>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227845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704850" y="2603500"/>
            <a:ext cx="10674349" cy="3594100"/>
          </a:xfrm>
        </p:spPr>
        <p:txBody>
          <a:bodyPr>
            <a:normAutofit/>
          </a:bodyPr>
          <a:lstStyle/>
          <a:p>
            <a:r>
              <a:rPr lang="en-US" sz="2400" dirty="0"/>
              <a:t>Discuss the purpose of a Public Health Emergency Response Plan (PHERP)</a:t>
            </a:r>
          </a:p>
          <a:p>
            <a:r>
              <a:rPr lang="en-US" sz="2400" dirty="0"/>
              <a:t>Explain the basic contents of a PHERP</a:t>
            </a:r>
          </a:p>
          <a:p>
            <a:r>
              <a:rPr lang="en-US" sz="2400" dirty="0"/>
              <a:t>Share examples of how a PHERP is utilized during long-term outbreaks or public health emergencies </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EDBD5-CAC3-BF4B-879A-4E6FBB01F4E6}"/>
              </a:ext>
            </a:extLst>
          </p:cNvPr>
          <p:cNvSpPr>
            <a:spLocks noGrp="1"/>
          </p:cNvSpPr>
          <p:nvPr>
            <p:ph type="title"/>
          </p:nvPr>
        </p:nvSpPr>
        <p:spPr>
          <a:xfrm>
            <a:off x="1001261" y="709934"/>
            <a:ext cx="8761413" cy="706964"/>
          </a:xfrm>
        </p:spPr>
        <p:txBody>
          <a:bodyPr/>
          <a:lstStyle/>
          <a:p>
            <a:r>
              <a:rPr lang="en-US" dirty="0"/>
              <a:t>12: Relevant annexes</a:t>
            </a:r>
          </a:p>
        </p:txBody>
      </p:sp>
      <p:sp>
        <p:nvSpPr>
          <p:cNvPr id="3" name="Content Placeholder 2">
            <a:extLst>
              <a:ext uri="{FF2B5EF4-FFF2-40B4-BE49-F238E27FC236}">
                <a16:creationId xmlns:a16="http://schemas.microsoft.com/office/drawing/2014/main" id="{E85890DA-CBBF-2E4F-B2FB-C7AF0564E802}"/>
              </a:ext>
            </a:extLst>
          </p:cNvPr>
          <p:cNvSpPr>
            <a:spLocks noGrp="1"/>
          </p:cNvSpPr>
          <p:nvPr>
            <p:ph idx="1"/>
          </p:nvPr>
        </p:nvSpPr>
        <p:spPr/>
        <p:txBody>
          <a:bodyPr/>
          <a:lstStyle/>
          <a:p>
            <a:r>
              <a:rPr lang="en-US" dirty="0"/>
              <a:t>POE contact list</a:t>
            </a:r>
          </a:p>
          <a:p>
            <a:r>
              <a:rPr lang="en-US" dirty="0"/>
              <a:t>Relevant SOPs: notification protocols, illness response, screening, etc.</a:t>
            </a:r>
          </a:p>
          <a:p>
            <a:r>
              <a:rPr lang="en-US" dirty="0"/>
              <a:t>Infection prevention and control plan</a:t>
            </a:r>
          </a:p>
          <a:p>
            <a:r>
              <a:rPr lang="en-US" dirty="0"/>
              <a:t>Any relevant forms (passenger locator form, illness response form, etc.)</a:t>
            </a:r>
          </a:p>
          <a:p>
            <a:endParaRPr lang="en-US" dirty="0"/>
          </a:p>
          <a:p>
            <a:endParaRPr lang="en-US" dirty="0"/>
          </a:p>
        </p:txBody>
      </p:sp>
      <p:sp>
        <p:nvSpPr>
          <p:cNvPr id="4" name="Slide Number Placeholder 3">
            <a:extLst>
              <a:ext uri="{FF2B5EF4-FFF2-40B4-BE49-F238E27FC236}">
                <a16:creationId xmlns:a16="http://schemas.microsoft.com/office/drawing/2014/main" id="{5945032E-DA36-BF43-AFDF-BA984DE45FB8}"/>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1658988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92329"/>
            <a:ext cx="8761413" cy="706964"/>
          </a:xfrm>
        </p:spPr>
        <p:txBody>
          <a:bodyPr/>
          <a:lstStyle/>
          <a:p>
            <a:r>
              <a:rPr lang="en-US" dirty="0"/>
              <a:t>A review: What’s the difference between a SOP and a PHERP?</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18842505"/>
              </p:ext>
            </p:extLst>
          </p:nvPr>
        </p:nvGraphicFramePr>
        <p:xfrm>
          <a:off x="1585913" y="2274887"/>
          <a:ext cx="8766628" cy="2936240"/>
        </p:xfrm>
        <a:graphic>
          <a:graphicData uri="http://schemas.openxmlformats.org/drawingml/2006/table">
            <a:tbl>
              <a:tblPr firstRow="1" bandRow="1">
                <a:tableStyleId>{5C22544A-7EE6-4342-B048-85BDC9FD1C3A}</a:tableStyleId>
              </a:tblPr>
              <a:tblGrid>
                <a:gridCol w="4383314">
                  <a:extLst>
                    <a:ext uri="{9D8B030D-6E8A-4147-A177-3AD203B41FA5}">
                      <a16:colId xmlns:a16="http://schemas.microsoft.com/office/drawing/2014/main" val="1334804974"/>
                    </a:ext>
                  </a:extLst>
                </a:gridCol>
                <a:gridCol w="4383314">
                  <a:extLst>
                    <a:ext uri="{9D8B030D-6E8A-4147-A177-3AD203B41FA5}">
                      <a16:colId xmlns:a16="http://schemas.microsoft.com/office/drawing/2014/main" val="4088061369"/>
                    </a:ext>
                  </a:extLst>
                </a:gridCol>
              </a:tblGrid>
              <a:tr h="370840">
                <a:tc>
                  <a:txBody>
                    <a:bodyPr/>
                    <a:lstStyle/>
                    <a:p>
                      <a:pPr algn="ctr"/>
                      <a:r>
                        <a:rPr lang="en-US" dirty="0">
                          <a:solidFill>
                            <a:schemeClr val="tx1"/>
                          </a:solidFill>
                        </a:rPr>
                        <a:t>PHERP</a:t>
                      </a:r>
                    </a:p>
                  </a:txBody>
                  <a:tcPr/>
                </a:tc>
                <a:tc>
                  <a:txBody>
                    <a:bodyPr/>
                    <a:lstStyle/>
                    <a:p>
                      <a:pPr algn="ctr"/>
                      <a:r>
                        <a:rPr lang="en-US" dirty="0">
                          <a:solidFill>
                            <a:schemeClr val="tx1"/>
                          </a:solidFill>
                        </a:rPr>
                        <a:t>SOP</a:t>
                      </a:r>
                    </a:p>
                  </a:txBody>
                  <a:tcPr/>
                </a:tc>
                <a:extLst>
                  <a:ext uri="{0D108BD9-81ED-4DB2-BD59-A6C34878D82A}">
                    <a16:rowId xmlns:a16="http://schemas.microsoft.com/office/drawing/2014/main" val="2207122943"/>
                  </a:ext>
                </a:extLst>
              </a:tr>
              <a:tr h="370840">
                <a:tc>
                  <a:txBody>
                    <a:bodyPr/>
                    <a:lstStyle/>
                    <a:p>
                      <a:r>
                        <a:rPr lang="en-US" b="1" dirty="0"/>
                        <a:t>A multi-sectoral plan</a:t>
                      </a:r>
                    </a:p>
                  </a:txBody>
                  <a:tcPr/>
                </a:tc>
                <a:tc>
                  <a:txBody>
                    <a:bodyPr/>
                    <a:lstStyle/>
                    <a:p>
                      <a:r>
                        <a:rPr lang="en-US" b="1" dirty="0"/>
                        <a:t>Can be multi-sectoral or just</a:t>
                      </a:r>
                      <a:r>
                        <a:rPr lang="en-US" b="1" baseline="0" dirty="0"/>
                        <a:t> for one agency</a:t>
                      </a:r>
                      <a:endParaRPr lang="en-US" b="1" dirty="0"/>
                    </a:p>
                  </a:txBody>
                  <a:tcPr/>
                </a:tc>
                <a:extLst>
                  <a:ext uri="{0D108BD9-81ED-4DB2-BD59-A6C34878D82A}">
                    <a16:rowId xmlns:a16="http://schemas.microsoft.com/office/drawing/2014/main" val="1226476338"/>
                  </a:ext>
                </a:extLst>
              </a:tr>
              <a:tr h="370840">
                <a:tc>
                  <a:txBody>
                    <a:bodyPr/>
                    <a:lstStyle/>
                    <a:p>
                      <a:r>
                        <a:rPr lang="en-US" b="1" dirty="0"/>
                        <a:t>Describes the coordination</a:t>
                      </a:r>
                      <a:r>
                        <a:rPr lang="en-US" b="1" baseline="0" dirty="0"/>
                        <a:t> between sectors and measures available to respond to communicable diseases</a:t>
                      </a:r>
                      <a:endParaRPr lang="en-US" b="1" dirty="0"/>
                    </a:p>
                  </a:txBody>
                  <a:tcPr/>
                </a:tc>
                <a:tc>
                  <a:txBody>
                    <a:bodyPr/>
                    <a:lstStyle/>
                    <a:p>
                      <a:r>
                        <a:rPr lang="en-US" b="1" dirty="0"/>
                        <a:t>Describes</a:t>
                      </a:r>
                      <a:r>
                        <a:rPr lang="en-US" b="1" baseline="0" dirty="0"/>
                        <a:t> simple step-by-step instructions for implementing a part of the PHERP or a stand-alone process</a:t>
                      </a:r>
                      <a:endParaRPr lang="en-US" b="1" dirty="0"/>
                    </a:p>
                  </a:txBody>
                  <a:tcPr/>
                </a:tc>
                <a:extLst>
                  <a:ext uri="{0D108BD9-81ED-4DB2-BD59-A6C34878D82A}">
                    <a16:rowId xmlns:a16="http://schemas.microsoft.com/office/drawing/2014/main" val="3535251717"/>
                  </a:ext>
                </a:extLst>
              </a:tr>
              <a:tr h="370840">
                <a:tc>
                  <a:txBody>
                    <a:bodyPr/>
                    <a:lstStyle/>
                    <a:p>
                      <a:r>
                        <a:rPr lang="en-US" b="1" dirty="0"/>
                        <a:t>Linked to other emergency plans</a:t>
                      </a:r>
                    </a:p>
                  </a:txBody>
                  <a:tcPr/>
                </a:tc>
                <a:tc>
                  <a:txBody>
                    <a:bodyPr/>
                    <a:lstStyle/>
                    <a:p>
                      <a:r>
                        <a:rPr lang="en-US" b="1" dirty="0"/>
                        <a:t>Linked</a:t>
                      </a:r>
                      <a:r>
                        <a:rPr lang="en-US" b="1" baseline="0" dirty="0"/>
                        <a:t> to the PHERP (usually an annex)</a:t>
                      </a:r>
                      <a:endParaRPr lang="en-US" b="1" dirty="0"/>
                    </a:p>
                  </a:txBody>
                  <a:tcPr/>
                </a:tc>
                <a:extLst>
                  <a:ext uri="{0D108BD9-81ED-4DB2-BD59-A6C34878D82A}">
                    <a16:rowId xmlns:a16="http://schemas.microsoft.com/office/drawing/2014/main" val="994834718"/>
                  </a:ext>
                </a:extLst>
              </a:tr>
              <a:tr h="370840">
                <a:tc>
                  <a:txBody>
                    <a:bodyPr/>
                    <a:lstStyle/>
                    <a:p>
                      <a:r>
                        <a:rPr lang="en-US" b="1" dirty="0"/>
                        <a:t>Long;</a:t>
                      </a:r>
                      <a:r>
                        <a:rPr lang="en-US" b="1" baseline="0" dirty="0"/>
                        <a:t> usually multiple pages</a:t>
                      </a:r>
                      <a:endParaRPr lang="en-US" b="1" dirty="0"/>
                    </a:p>
                  </a:txBody>
                  <a:tcPr/>
                </a:tc>
                <a:tc>
                  <a:txBody>
                    <a:bodyPr/>
                    <a:lstStyle/>
                    <a:p>
                      <a:r>
                        <a:rPr lang="en-US" b="1" dirty="0"/>
                        <a:t>Short; usually less than 1 page</a:t>
                      </a:r>
                    </a:p>
                  </a:txBody>
                  <a:tcPr/>
                </a:tc>
                <a:extLst>
                  <a:ext uri="{0D108BD9-81ED-4DB2-BD59-A6C34878D82A}">
                    <a16:rowId xmlns:a16="http://schemas.microsoft.com/office/drawing/2014/main" val="1912603641"/>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
        <p:nvSpPr>
          <p:cNvPr id="3" name="Oval 2">
            <a:extLst>
              <a:ext uri="{FF2B5EF4-FFF2-40B4-BE49-F238E27FC236}">
                <a16:creationId xmlns:a16="http://schemas.microsoft.com/office/drawing/2014/main" id="{05EB3128-882A-9543-8E01-8D67A06D39F9}"/>
              </a:ext>
            </a:extLst>
          </p:cNvPr>
          <p:cNvSpPr/>
          <p:nvPr/>
        </p:nvSpPr>
        <p:spPr>
          <a:xfrm>
            <a:off x="977380" y="1879600"/>
            <a:ext cx="4991847" cy="4241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C8EC20F4-36A5-AE44-B0E1-417713B377DA}"/>
              </a:ext>
            </a:extLst>
          </p:cNvPr>
          <p:cNvSpPr txBox="1"/>
          <p:nvPr/>
        </p:nvSpPr>
        <p:spPr>
          <a:xfrm>
            <a:off x="7213600" y="5638800"/>
            <a:ext cx="3977139" cy="923330"/>
          </a:xfrm>
          <a:prstGeom prst="rect">
            <a:avLst/>
          </a:prstGeom>
          <a:noFill/>
        </p:spPr>
        <p:txBody>
          <a:bodyPr wrap="square" rtlCol="0">
            <a:spAutoFit/>
          </a:bodyPr>
          <a:lstStyle/>
          <a:p>
            <a:r>
              <a:rPr lang="en-US" b="1" dirty="0"/>
              <a:t>Can be employed during routine emergencies but certainly during long-term public health issues </a:t>
            </a:r>
          </a:p>
        </p:txBody>
      </p:sp>
      <p:cxnSp>
        <p:nvCxnSpPr>
          <p:cNvPr id="10" name="Straight Arrow Connector 9">
            <a:extLst>
              <a:ext uri="{FF2B5EF4-FFF2-40B4-BE49-F238E27FC236}">
                <a16:creationId xmlns:a16="http://schemas.microsoft.com/office/drawing/2014/main" id="{991C03A2-DE6A-8047-A563-3CBA94D62106}"/>
              </a:ext>
            </a:extLst>
          </p:cNvPr>
          <p:cNvCxnSpPr>
            <a:cxnSpLocks/>
            <a:stCxn id="8" idx="1"/>
          </p:cNvCxnSpPr>
          <p:nvPr/>
        </p:nvCxnSpPr>
        <p:spPr>
          <a:xfrm flipH="1" flipV="1">
            <a:off x="5562376" y="5397501"/>
            <a:ext cx="1651224" cy="70296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0759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E7640-458B-A04F-9CEC-79798778A00D}"/>
              </a:ext>
            </a:extLst>
          </p:cNvPr>
          <p:cNvSpPr>
            <a:spLocks noGrp="1"/>
          </p:cNvSpPr>
          <p:nvPr>
            <p:ph type="title"/>
          </p:nvPr>
        </p:nvSpPr>
        <p:spPr/>
        <p:txBody>
          <a:bodyPr/>
          <a:lstStyle/>
          <a:p>
            <a:r>
              <a:rPr lang="en-US" dirty="0"/>
              <a:t>PHERP overview</a:t>
            </a:r>
          </a:p>
        </p:txBody>
      </p:sp>
      <p:sp>
        <p:nvSpPr>
          <p:cNvPr id="3" name="Content Placeholder 2">
            <a:extLst>
              <a:ext uri="{FF2B5EF4-FFF2-40B4-BE49-F238E27FC236}">
                <a16:creationId xmlns:a16="http://schemas.microsoft.com/office/drawing/2014/main" id="{C39D93EE-81AC-2F45-BFA9-10BDF22B89CF}"/>
              </a:ext>
            </a:extLst>
          </p:cNvPr>
          <p:cNvSpPr>
            <a:spLocks noGrp="1"/>
          </p:cNvSpPr>
          <p:nvPr>
            <p:ph idx="1"/>
          </p:nvPr>
        </p:nvSpPr>
        <p:spPr>
          <a:xfrm>
            <a:off x="704850" y="2603500"/>
            <a:ext cx="11029949" cy="3416300"/>
          </a:xfrm>
        </p:spPr>
        <p:txBody>
          <a:bodyPr/>
          <a:lstStyle/>
          <a:p>
            <a:r>
              <a:rPr lang="en-US" b="1" dirty="0"/>
              <a:t>Who</a:t>
            </a:r>
            <a:r>
              <a:rPr lang="en-US" dirty="0"/>
              <a:t>: Multisectoral with POE and potentially national stakeholders</a:t>
            </a:r>
          </a:p>
          <a:p>
            <a:r>
              <a:rPr lang="en-US" b="1" dirty="0"/>
              <a:t>What</a:t>
            </a:r>
            <a:r>
              <a:rPr lang="en-US" dirty="0"/>
              <a:t>: Multisectoral communication plan for effective and efficient response to a public health emergency</a:t>
            </a:r>
          </a:p>
          <a:p>
            <a:r>
              <a:rPr lang="en-US" b="1" dirty="0"/>
              <a:t>Where</a:t>
            </a:r>
            <a:r>
              <a:rPr lang="en-US" dirty="0"/>
              <a:t>: At a POE</a:t>
            </a:r>
          </a:p>
          <a:p>
            <a:r>
              <a:rPr lang="en-US" b="1" dirty="0"/>
              <a:t>When</a:t>
            </a:r>
            <a:r>
              <a:rPr lang="en-US" dirty="0"/>
              <a:t>: Following a pubic health emergency (especially one that requires coordination among many agencies)</a:t>
            </a:r>
          </a:p>
          <a:p>
            <a:r>
              <a:rPr lang="en-US" b="1" dirty="0"/>
              <a:t>Why</a:t>
            </a:r>
            <a:r>
              <a:rPr lang="en-US" dirty="0"/>
              <a:t>: To prevent the introduction or transmission of communicable diseases</a:t>
            </a:r>
          </a:p>
          <a:p>
            <a:r>
              <a:rPr lang="en-US" b="1" dirty="0"/>
              <a:t>How</a:t>
            </a:r>
            <a:r>
              <a:rPr lang="en-US" dirty="0"/>
              <a:t>: Describes inter-agency coordination and response </a:t>
            </a:r>
          </a:p>
        </p:txBody>
      </p:sp>
      <p:sp>
        <p:nvSpPr>
          <p:cNvPr id="4" name="Slide Number Placeholder 3">
            <a:extLst>
              <a:ext uri="{FF2B5EF4-FFF2-40B4-BE49-F238E27FC236}">
                <a16:creationId xmlns:a16="http://schemas.microsoft.com/office/drawing/2014/main" id="{A96ADEF8-2E78-494E-8A77-90C0BC5E1822}"/>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2626691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F4BDD-748F-784F-821C-48AF5F9497AE}"/>
              </a:ext>
            </a:extLst>
          </p:cNvPr>
          <p:cNvSpPr>
            <a:spLocks noGrp="1"/>
          </p:cNvSpPr>
          <p:nvPr>
            <p:ph type="title"/>
          </p:nvPr>
        </p:nvSpPr>
        <p:spPr/>
        <p:txBody>
          <a:bodyPr/>
          <a:lstStyle/>
          <a:p>
            <a:r>
              <a:rPr lang="en-US" dirty="0"/>
              <a:t>A PHERP is required by WHO and ICAO</a:t>
            </a:r>
          </a:p>
        </p:txBody>
      </p:sp>
      <p:sp>
        <p:nvSpPr>
          <p:cNvPr id="3" name="Content Placeholder 2">
            <a:extLst>
              <a:ext uri="{FF2B5EF4-FFF2-40B4-BE49-F238E27FC236}">
                <a16:creationId xmlns:a16="http://schemas.microsoft.com/office/drawing/2014/main" id="{5E32C140-E0E3-4742-884A-DB87AE6F5224}"/>
              </a:ext>
            </a:extLst>
          </p:cNvPr>
          <p:cNvSpPr>
            <a:spLocks noGrp="1"/>
          </p:cNvSpPr>
          <p:nvPr>
            <p:ph idx="1"/>
          </p:nvPr>
        </p:nvSpPr>
        <p:spPr>
          <a:xfrm>
            <a:off x="628651" y="2622550"/>
            <a:ext cx="7791450" cy="3416300"/>
          </a:xfrm>
        </p:spPr>
        <p:txBody>
          <a:bodyPr/>
          <a:lstStyle/>
          <a:p>
            <a:r>
              <a:rPr lang="en-US" dirty="0"/>
              <a:t>WHO requires </a:t>
            </a:r>
            <a:r>
              <a:rPr lang="en-US" b="1" dirty="0"/>
              <a:t>designated</a:t>
            </a:r>
            <a:r>
              <a:rPr lang="en-US" dirty="0"/>
              <a:t> POE to have a PHERP (see IHR Annex 1 Part B)</a:t>
            </a:r>
          </a:p>
          <a:p>
            <a:r>
              <a:rPr lang="en-US" dirty="0"/>
              <a:t>The International Civil Aviation Organization (ICAO) asks countries to have:</a:t>
            </a:r>
          </a:p>
          <a:p>
            <a:pPr lvl="1"/>
            <a:r>
              <a:rPr lang="en-US" dirty="0"/>
              <a:t>National aviation plans to plan for public health emergencies (Annex 9)</a:t>
            </a:r>
          </a:p>
          <a:p>
            <a:pPr lvl="1"/>
            <a:r>
              <a:rPr lang="en-US" dirty="0"/>
              <a:t>Air Traffic Services and airports to establish contingency planning for PHEICs (Annexes 11 and 14)</a:t>
            </a:r>
          </a:p>
          <a:p>
            <a:endParaRPr lang="en-US" dirty="0"/>
          </a:p>
        </p:txBody>
      </p:sp>
      <p:sp>
        <p:nvSpPr>
          <p:cNvPr id="4" name="Slide Number Placeholder 3">
            <a:extLst>
              <a:ext uri="{FF2B5EF4-FFF2-40B4-BE49-F238E27FC236}">
                <a16:creationId xmlns:a16="http://schemas.microsoft.com/office/drawing/2014/main" id="{48BAC812-E98F-964B-BE0F-14A14B00991F}"/>
              </a:ext>
            </a:extLst>
          </p:cNvPr>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5" name="Picture 4">
            <a:extLst>
              <a:ext uri="{FF2B5EF4-FFF2-40B4-BE49-F238E27FC236}">
                <a16:creationId xmlns:a16="http://schemas.microsoft.com/office/drawing/2014/main" id="{F45CFB11-9CDE-0849-A466-7BDF9522B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8510" y="2622550"/>
            <a:ext cx="2510539" cy="3632533"/>
          </a:xfrm>
          <a:prstGeom prst="rect">
            <a:avLst/>
          </a:prstGeom>
        </p:spPr>
      </p:pic>
    </p:spTree>
    <p:extLst>
      <p:ext uri="{BB962C8B-B14F-4D97-AF65-F5344CB8AC3E}">
        <p14:creationId xmlns:p14="http://schemas.microsoft.com/office/powerpoint/2010/main" val="1547142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9F0EF-6545-844F-956F-1FEC516676C0}"/>
              </a:ext>
            </a:extLst>
          </p:cNvPr>
          <p:cNvSpPr>
            <a:spLocks noGrp="1"/>
          </p:cNvSpPr>
          <p:nvPr>
            <p:ph type="title"/>
          </p:nvPr>
        </p:nvSpPr>
        <p:spPr/>
        <p:txBody>
          <a:bodyPr/>
          <a:lstStyle/>
          <a:p>
            <a:r>
              <a:rPr lang="en-US" dirty="0"/>
              <a:t>PHERP considerations….</a:t>
            </a:r>
          </a:p>
        </p:txBody>
      </p:sp>
      <p:sp>
        <p:nvSpPr>
          <p:cNvPr id="3" name="Content Placeholder 2">
            <a:extLst>
              <a:ext uri="{FF2B5EF4-FFF2-40B4-BE49-F238E27FC236}">
                <a16:creationId xmlns:a16="http://schemas.microsoft.com/office/drawing/2014/main" id="{E24EC8D6-1098-3B4E-A16C-1E93723033C5}"/>
              </a:ext>
            </a:extLst>
          </p:cNvPr>
          <p:cNvSpPr>
            <a:spLocks noGrp="1"/>
          </p:cNvSpPr>
          <p:nvPr>
            <p:ph idx="1"/>
          </p:nvPr>
        </p:nvSpPr>
        <p:spPr/>
        <p:txBody>
          <a:bodyPr/>
          <a:lstStyle/>
          <a:p>
            <a:r>
              <a:rPr lang="en-US" dirty="0"/>
              <a:t>Tailor it your POE’s operating environment – </a:t>
            </a:r>
            <a:r>
              <a:rPr lang="en-US" b="1" dirty="0"/>
              <a:t>not every POE is the same!</a:t>
            </a:r>
          </a:p>
          <a:p>
            <a:r>
              <a:rPr lang="en-US" dirty="0"/>
              <a:t>Health and non-health staff play roles in implementing the PHERP</a:t>
            </a:r>
          </a:p>
          <a:p>
            <a:r>
              <a:rPr lang="en-US" dirty="0"/>
              <a:t>Use your core planning team (discussed previously) to develop the PHERP</a:t>
            </a:r>
          </a:p>
          <a:p>
            <a:r>
              <a:rPr lang="en-US" dirty="0"/>
              <a:t>Developing a PHERP takes TIME</a:t>
            </a:r>
          </a:p>
        </p:txBody>
      </p:sp>
      <p:sp>
        <p:nvSpPr>
          <p:cNvPr id="4" name="Slide Number Placeholder 3">
            <a:extLst>
              <a:ext uri="{FF2B5EF4-FFF2-40B4-BE49-F238E27FC236}">
                <a16:creationId xmlns:a16="http://schemas.microsoft.com/office/drawing/2014/main" id="{77C4B525-70BB-FB47-B60E-21C938589839}"/>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
        <p:nvSpPr>
          <p:cNvPr id="5" name="TextBox 4">
            <a:extLst>
              <a:ext uri="{FF2B5EF4-FFF2-40B4-BE49-F238E27FC236}">
                <a16:creationId xmlns:a16="http://schemas.microsoft.com/office/drawing/2014/main" id="{F8D7C406-19BD-F546-B39C-5778D3D60BD1}"/>
              </a:ext>
            </a:extLst>
          </p:cNvPr>
          <p:cNvSpPr txBox="1"/>
          <p:nvPr/>
        </p:nvSpPr>
        <p:spPr>
          <a:xfrm>
            <a:off x="6894123" y="4667250"/>
            <a:ext cx="4296616" cy="923330"/>
          </a:xfrm>
          <a:prstGeom prst="rect">
            <a:avLst/>
          </a:prstGeom>
          <a:noFill/>
        </p:spPr>
        <p:txBody>
          <a:bodyPr wrap="square" rtlCol="0">
            <a:spAutoFit/>
          </a:bodyPr>
          <a:lstStyle/>
          <a:p>
            <a:r>
              <a:rPr lang="en-US" b="1" dirty="0"/>
              <a:t>Usually several months to a year (meetings, notetaking, revision, reviews)</a:t>
            </a:r>
          </a:p>
        </p:txBody>
      </p:sp>
      <p:cxnSp>
        <p:nvCxnSpPr>
          <p:cNvPr id="7" name="Straight Arrow Connector 6">
            <a:extLst>
              <a:ext uri="{FF2B5EF4-FFF2-40B4-BE49-F238E27FC236}">
                <a16:creationId xmlns:a16="http://schemas.microsoft.com/office/drawing/2014/main" id="{AD39DFFB-7F55-0A42-AD0D-48BC0A798335}"/>
              </a:ext>
            </a:extLst>
          </p:cNvPr>
          <p:cNvCxnSpPr/>
          <p:nvPr/>
        </p:nvCxnSpPr>
        <p:spPr>
          <a:xfrm>
            <a:off x="5124450" y="4171950"/>
            <a:ext cx="1619250" cy="4953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3604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A7FE2-571D-D441-B5F8-0640A5B012C5}"/>
              </a:ext>
            </a:extLst>
          </p:cNvPr>
          <p:cNvSpPr>
            <a:spLocks noGrp="1"/>
          </p:cNvSpPr>
          <p:nvPr>
            <p:ph type="title"/>
          </p:nvPr>
        </p:nvSpPr>
        <p:spPr/>
        <p:txBody>
          <a:bodyPr/>
          <a:lstStyle/>
          <a:p>
            <a:r>
              <a:rPr lang="en-US" dirty="0"/>
              <a:t>Overview of key parts of a PHERP</a:t>
            </a:r>
          </a:p>
        </p:txBody>
      </p:sp>
      <p:sp>
        <p:nvSpPr>
          <p:cNvPr id="3" name="Text Placeholder 2">
            <a:extLst>
              <a:ext uri="{FF2B5EF4-FFF2-40B4-BE49-F238E27FC236}">
                <a16:creationId xmlns:a16="http://schemas.microsoft.com/office/drawing/2014/main" id="{D95F00F0-899E-414D-8F63-4A60EDD05D8E}"/>
              </a:ext>
            </a:extLst>
          </p:cNvPr>
          <p:cNvSpPr>
            <a:spLocks noGrp="1"/>
          </p:cNvSpPr>
          <p:nvPr>
            <p:ph type="body" idx="1"/>
          </p:nvPr>
        </p:nvSpPr>
        <p:spPr/>
        <p:txBody>
          <a:bodyPr/>
          <a:lstStyle/>
          <a:p>
            <a:r>
              <a:rPr lang="en-US" dirty="0"/>
              <a:t>Use your PHERP templates in your participant workbooks!</a:t>
            </a:r>
          </a:p>
        </p:txBody>
      </p:sp>
      <p:sp>
        <p:nvSpPr>
          <p:cNvPr id="4" name="Slide Number Placeholder 3">
            <a:extLst>
              <a:ext uri="{FF2B5EF4-FFF2-40B4-BE49-F238E27FC236}">
                <a16:creationId xmlns:a16="http://schemas.microsoft.com/office/drawing/2014/main" id="{4D0100DB-ABD0-A74F-A86E-073560A39226}"/>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4263923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A0974-0342-1A47-B71D-09D6E621288B}"/>
              </a:ext>
            </a:extLst>
          </p:cNvPr>
          <p:cNvSpPr>
            <a:spLocks noGrp="1"/>
          </p:cNvSpPr>
          <p:nvPr>
            <p:ph type="title"/>
          </p:nvPr>
        </p:nvSpPr>
        <p:spPr/>
        <p:txBody>
          <a:bodyPr/>
          <a:lstStyle/>
          <a:p>
            <a:r>
              <a:rPr lang="en-US" dirty="0"/>
              <a:t>1: Plan maintenance and distribution</a:t>
            </a:r>
          </a:p>
        </p:txBody>
      </p:sp>
      <p:sp>
        <p:nvSpPr>
          <p:cNvPr id="3" name="Content Placeholder 2">
            <a:extLst>
              <a:ext uri="{FF2B5EF4-FFF2-40B4-BE49-F238E27FC236}">
                <a16:creationId xmlns:a16="http://schemas.microsoft.com/office/drawing/2014/main" id="{77B1D551-C24E-664E-A089-E6A42FBEF665}"/>
              </a:ext>
            </a:extLst>
          </p:cNvPr>
          <p:cNvSpPr>
            <a:spLocks noGrp="1"/>
          </p:cNvSpPr>
          <p:nvPr>
            <p:ph idx="1"/>
          </p:nvPr>
        </p:nvSpPr>
        <p:spPr/>
        <p:txBody>
          <a:bodyPr>
            <a:normAutofit/>
          </a:bodyPr>
          <a:lstStyle/>
          <a:p>
            <a:r>
              <a:rPr lang="en-US" sz="2000" dirty="0"/>
              <a:t>Keep track of when the plan was validated and distributed</a:t>
            </a:r>
          </a:p>
          <a:p>
            <a:r>
              <a:rPr lang="en-US" sz="2000" dirty="0"/>
              <a:t>Record revisions and changes in the plan –you can also include when the plan was tested via an exercise/drill</a:t>
            </a:r>
          </a:p>
        </p:txBody>
      </p:sp>
      <p:sp>
        <p:nvSpPr>
          <p:cNvPr id="4" name="Slide Number Placeholder 3">
            <a:extLst>
              <a:ext uri="{FF2B5EF4-FFF2-40B4-BE49-F238E27FC236}">
                <a16:creationId xmlns:a16="http://schemas.microsoft.com/office/drawing/2014/main" id="{FA817405-E388-F948-BB2B-BFF96B8EF13C}"/>
              </a:ext>
            </a:extLst>
          </p:cNvPr>
          <p:cNvSpPr>
            <a:spLocks noGrp="1"/>
          </p:cNvSpPr>
          <p:nvPr>
            <p:ph type="sldNum" sz="quarter" idx="12"/>
          </p:nvPr>
        </p:nvSpPr>
        <p:spPr/>
        <p:txBody>
          <a:bodyPr/>
          <a:lstStyle/>
          <a:p>
            <a:fld id="{D57F1E4F-1CFF-5643-939E-217C01CDF565}" type="slidenum">
              <a:rPr lang="en-US" smtClean="0"/>
              <a:pPr/>
              <a:t>8</a:t>
            </a:fld>
            <a:endParaRPr lang="en-US" dirty="0"/>
          </a:p>
        </p:txBody>
      </p:sp>
      <p:graphicFrame>
        <p:nvGraphicFramePr>
          <p:cNvPr id="5" name="Table 4">
            <a:extLst>
              <a:ext uri="{FF2B5EF4-FFF2-40B4-BE49-F238E27FC236}">
                <a16:creationId xmlns:a16="http://schemas.microsoft.com/office/drawing/2014/main" id="{9F292A83-809A-9542-AA0D-E353C4BEBEC2}"/>
              </a:ext>
            </a:extLst>
          </p:cNvPr>
          <p:cNvGraphicFramePr>
            <a:graphicFrameLocks noGrp="1"/>
          </p:cNvGraphicFramePr>
          <p:nvPr>
            <p:extLst>
              <p:ext uri="{D42A27DB-BD31-4B8C-83A1-F6EECF244321}">
                <p14:modId xmlns:p14="http://schemas.microsoft.com/office/powerpoint/2010/main" val="3427831681"/>
              </p:ext>
            </p:extLst>
          </p:nvPr>
        </p:nvGraphicFramePr>
        <p:xfrm>
          <a:off x="1802312" y="4114800"/>
          <a:ext cx="7466694" cy="2073432"/>
        </p:xfrm>
        <a:graphic>
          <a:graphicData uri="http://schemas.openxmlformats.org/drawingml/2006/table">
            <a:tbl>
              <a:tblPr firstRow="1" firstCol="1" bandRow="1">
                <a:tableStyleId>{3B4B98B0-60AC-42C2-AFA5-B58CD77FA1E5}</a:tableStyleId>
              </a:tblPr>
              <a:tblGrid>
                <a:gridCol w="3049856">
                  <a:extLst>
                    <a:ext uri="{9D8B030D-6E8A-4147-A177-3AD203B41FA5}">
                      <a16:colId xmlns:a16="http://schemas.microsoft.com/office/drawing/2014/main" val="80630010"/>
                    </a:ext>
                  </a:extLst>
                </a:gridCol>
                <a:gridCol w="2254066">
                  <a:extLst>
                    <a:ext uri="{9D8B030D-6E8A-4147-A177-3AD203B41FA5}">
                      <a16:colId xmlns:a16="http://schemas.microsoft.com/office/drawing/2014/main" val="2729237070"/>
                    </a:ext>
                  </a:extLst>
                </a:gridCol>
                <a:gridCol w="2162772">
                  <a:extLst>
                    <a:ext uri="{9D8B030D-6E8A-4147-A177-3AD203B41FA5}">
                      <a16:colId xmlns:a16="http://schemas.microsoft.com/office/drawing/2014/main" val="1181609272"/>
                    </a:ext>
                  </a:extLst>
                </a:gridCol>
              </a:tblGrid>
              <a:tr h="411149">
                <a:tc>
                  <a:txBody>
                    <a:bodyPr/>
                    <a:lstStyle/>
                    <a:p>
                      <a:pPr marL="0" marR="0">
                        <a:lnSpc>
                          <a:spcPct val="107000"/>
                        </a:lnSpc>
                        <a:spcBef>
                          <a:spcPts val="0"/>
                        </a:spcBef>
                        <a:spcAft>
                          <a:spcPts val="0"/>
                        </a:spcAft>
                      </a:pPr>
                      <a:r>
                        <a:rPr lang="en-US" sz="1100" dirty="0">
                          <a:effectLst/>
                        </a:rPr>
                        <a:t>Section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1100" dirty="0">
                          <a:effectLst/>
                        </a:rPr>
                        <a:t>Date of Revision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1100" dirty="0">
                          <a:effectLst/>
                        </a:rPr>
                        <a:t>Revision Number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26223959"/>
                  </a:ext>
                </a:extLst>
              </a:tr>
              <a:tr h="244120">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29278787"/>
                  </a:ext>
                </a:extLst>
              </a:tr>
              <a:tr h="203307">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42876906"/>
                  </a:ext>
                </a:extLst>
              </a:tr>
              <a:tr h="202476">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92884212"/>
                  </a:ext>
                </a:extLst>
              </a:tr>
              <a:tr h="202476">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80055747"/>
                  </a:ext>
                </a:extLst>
              </a:tr>
              <a:tr h="202476">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03414790"/>
                  </a:ext>
                </a:extLst>
              </a:tr>
              <a:tr h="202476">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97031875"/>
                  </a:ext>
                </a:extLst>
              </a:tr>
              <a:tr h="202476">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0294804"/>
                  </a:ext>
                </a:extLst>
              </a:tr>
              <a:tr h="202476">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32500239"/>
                  </a:ext>
                </a:extLst>
              </a:tr>
            </a:tbl>
          </a:graphicData>
        </a:graphic>
      </p:graphicFrame>
    </p:spTree>
    <p:extLst>
      <p:ext uri="{BB962C8B-B14F-4D97-AF65-F5344CB8AC3E}">
        <p14:creationId xmlns:p14="http://schemas.microsoft.com/office/powerpoint/2010/main" val="372557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23C5-A464-004F-9F78-1E30D6767FEA}"/>
              </a:ext>
            </a:extLst>
          </p:cNvPr>
          <p:cNvSpPr>
            <a:spLocks noGrp="1"/>
          </p:cNvSpPr>
          <p:nvPr>
            <p:ph type="title"/>
          </p:nvPr>
        </p:nvSpPr>
        <p:spPr/>
        <p:txBody>
          <a:bodyPr/>
          <a:lstStyle/>
          <a:p>
            <a:r>
              <a:rPr lang="en-US" dirty="0"/>
              <a:t>2: Background and purpose: Why do you need a PHERP?</a:t>
            </a:r>
          </a:p>
        </p:txBody>
      </p:sp>
      <p:sp>
        <p:nvSpPr>
          <p:cNvPr id="3" name="Content Placeholder 2">
            <a:extLst>
              <a:ext uri="{FF2B5EF4-FFF2-40B4-BE49-F238E27FC236}">
                <a16:creationId xmlns:a16="http://schemas.microsoft.com/office/drawing/2014/main" id="{7FDC0E24-B0C2-C340-BDB1-73CCF519E716}"/>
              </a:ext>
            </a:extLst>
          </p:cNvPr>
          <p:cNvSpPr>
            <a:spLocks noGrp="1"/>
          </p:cNvSpPr>
          <p:nvPr>
            <p:ph idx="1"/>
          </p:nvPr>
        </p:nvSpPr>
        <p:spPr>
          <a:xfrm>
            <a:off x="729205" y="2696900"/>
            <a:ext cx="10902145" cy="4114800"/>
          </a:xfrm>
        </p:spPr>
        <p:txBody>
          <a:bodyPr>
            <a:normAutofit/>
          </a:bodyPr>
          <a:lstStyle/>
          <a:p>
            <a:r>
              <a:rPr lang="en-US" sz="2400" b="1" dirty="0">
                <a:solidFill>
                  <a:schemeClr val="tx1"/>
                </a:solidFill>
              </a:rPr>
              <a:t>Example background</a:t>
            </a:r>
            <a:endParaRPr lang="en-US" sz="2400" dirty="0">
              <a:solidFill>
                <a:schemeClr val="tx1"/>
              </a:solidFill>
            </a:endParaRPr>
          </a:p>
          <a:p>
            <a:pPr lvl="1"/>
            <a:r>
              <a:rPr lang="en-US" sz="2000" dirty="0">
                <a:solidFill>
                  <a:schemeClr val="tx1"/>
                </a:solidFill>
              </a:rPr>
              <a:t>The high volume of traffic going through POE elevates the potential for rapid spread of communicable diseases. </a:t>
            </a:r>
          </a:p>
          <a:p>
            <a:pPr lvl="1"/>
            <a:r>
              <a:rPr lang="en-US" sz="2000" dirty="0">
                <a:solidFill>
                  <a:schemeClr val="tx1"/>
                </a:solidFill>
              </a:rPr>
              <a:t>Quick implementation of public health response measures at borders provides an opportunity to prevent the introduction or exportation of communicable diseases. </a:t>
            </a:r>
            <a:endParaRPr lang="en-US" sz="2000" i="1" dirty="0">
              <a:solidFill>
                <a:schemeClr val="tx1"/>
              </a:solidFill>
            </a:endParaRPr>
          </a:p>
          <a:p>
            <a:pPr lvl="1"/>
            <a:r>
              <a:rPr lang="en-US" sz="2000" i="1" dirty="0">
                <a:solidFill>
                  <a:schemeClr val="tx1"/>
                </a:solidFill>
              </a:rPr>
              <a:t>Insert introductory information about the POE, such as average number of travelers, cargo, or goods. </a:t>
            </a:r>
          </a:p>
          <a:p>
            <a:pPr lvl="1"/>
            <a:endParaRPr lang="en-US" b="1" dirty="0">
              <a:solidFill>
                <a:schemeClr val="tx1"/>
              </a:solidFill>
            </a:endParaRPr>
          </a:p>
          <a:p>
            <a:endParaRPr lang="en-US" dirty="0"/>
          </a:p>
        </p:txBody>
      </p:sp>
      <p:sp>
        <p:nvSpPr>
          <p:cNvPr id="4" name="Slide Number Placeholder 3">
            <a:extLst>
              <a:ext uri="{FF2B5EF4-FFF2-40B4-BE49-F238E27FC236}">
                <a16:creationId xmlns:a16="http://schemas.microsoft.com/office/drawing/2014/main" id="{52B0F672-E06C-674B-BBF6-C0E949C4B6C7}"/>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22025183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1684</TotalTime>
  <Words>1559</Words>
  <Application>Microsoft Office PowerPoint</Application>
  <PresentationFormat>Widescreen</PresentationFormat>
  <Paragraphs>194</Paragraphs>
  <Slides>20</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Century Gothic</vt:lpstr>
      <vt:lpstr>Wingdings 3</vt:lpstr>
      <vt:lpstr>Ion Boardroom</vt:lpstr>
      <vt:lpstr>Planning for Sustained Emergencies Part II </vt:lpstr>
      <vt:lpstr>Learning objectives</vt:lpstr>
      <vt:lpstr>A review: What’s the difference between a SOP and a PHERP?</vt:lpstr>
      <vt:lpstr>PHERP overview</vt:lpstr>
      <vt:lpstr>A PHERP is required by WHO and ICAO</vt:lpstr>
      <vt:lpstr>PHERP considerations….</vt:lpstr>
      <vt:lpstr>Overview of key parts of a PHERP</vt:lpstr>
      <vt:lpstr>1: Plan maintenance and distribution</vt:lpstr>
      <vt:lpstr>2: Background and purpose: Why do you need a PHERP?</vt:lpstr>
      <vt:lpstr>2: Background and purpose: Why do you need a PHERP? (continued)</vt:lpstr>
      <vt:lpstr>3: Legal authorities &amp; relationships with other plans</vt:lpstr>
      <vt:lpstr>4: Principal considerations (examples)</vt:lpstr>
      <vt:lpstr>5: Activation/ deactivation</vt:lpstr>
      <vt:lpstr>6: How does the [POE health agency] get notified of a potential public health threat?</vt:lpstr>
      <vt:lpstr>7: How does the POE respond to that health threat?</vt:lpstr>
      <vt:lpstr>8: Emergency Operations Center (EOC)</vt:lpstr>
      <vt:lpstr>9. Surge capacity</vt:lpstr>
      <vt:lpstr>10: Public health response measures</vt:lpstr>
      <vt:lpstr>11: Roles and responsibilities: Most important part of plan</vt:lpstr>
      <vt:lpstr>12: Relevant annexes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102</cp:revision>
  <dcterms:created xsi:type="dcterms:W3CDTF">2018-05-15T08:59:29Z</dcterms:created>
  <dcterms:modified xsi:type="dcterms:W3CDTF">2021-04-26T20:50:11Z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2021-04-26T20:50:11Z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434e8455-b150-45f0-b18e-ddcf273de84a</vt:lpwstr>
  </property>
  <property fmtid="{D5CDD505-2E9C-101B-9397-08002B2CF9AE}" pid="8" name="MSIP_Label_7b94a7b8-f06c-4dfe-bdcc-9b548fd58c31_ContentBits">
    <vt:lpwstr>0</vt:lpwstr>
  </property>
</Properties>
</file>